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34"/>
  </p:notesMasterIdLst>
  <p:sldIdLst>
    <p:sldId id="256" r:id="rId2"/>
    <p:sldId id="257" r:id="rId3"/>
    <p:sldId id="280" r:id="rId4"/>
    <p:sldId id="258" r:id="rId5"/>
    <p:sldId id="259" r:id="rId6"/>
    <p:sldId id="260" r:id="rId7"/>
    <p:sldId id="267" r:id="rId8"/>
    <p:sldId id="264" r:id="rId9"/>
    <p:sldId id="268" r:id="rId10"/>
    <p:sldId id="269" r:id="rId11"/>
    <p:sldId id="265" r:id="rId12"/>
    <p:sldId id="287" r:id="rId13"/>
    <p:sldId id="289" r:id="rId14"/>
    <p:sldId id="288" r:id="rId15"/>
    <p:sldId id="266" r:id="rId16"/>
    <p:sldId id="270" r:id="rId17"/>
    <p:sldId id="290" r:id="rId18"/>
    <p:sldId id="291" r:id="rId19"/>
    <p:sldId id="279" r:id="rId20"/>
    <p:sldId id="272" r:id="rId21"/>
    <p:sldId id="292" r:id="rId22"/>
    <p:sldId id="273" r:id="rId23"/>
    <p:sldId id="262" r:id="rId24"/>
    <p:sldId id="281" r:id="rId25"/>
    <p:sldId id="282" r:id="rId26"/>
    <p:sldId id="283" r:id="rId27"/>
    <p:sldId id="275" r:id="rId28"/>
    <p:sldId id="284" r:id="rId29"/>
    <p:sldId id="285" r:id="rId30"/>
    <p:sldId id="286" r:id="rId31"/>
    <p:sldId id="274" r:id="rId32"/>
    <p:sldId id="26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414"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64CD52-B4CA-4C96-A413-0BB7037F6E6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s-GT"/>
        </a:p>
      </dgm:t>
    </dgm:pt>
    <dgm:pt modelId="{13C9FD41-7B20-4DFE-8247-80E0F59794EB}">
      <dgm:prSet phldrT="[Texto]"/>
      <dgm:spPr>
        <a:solidFill>
          <a:schemeClr val="accent5">
            <a:lumMod val="75000"/>
          </a:schemeClr>
        </a:solidFill>
        <a:ln>
          <a:solidFill>
            <a:schemeClr val="accent6"/>
          </a:solidFill>
        </a:ln>
      </dgm:spPr>
      <dgm:t>
        <a:bodyPr/>
        <a:lstStyle/>
        <a:p>
          <a:r>
            <a:rPr lang="es-GT" dirty="0"/>
            <a:t>Reuniones</a:t>
          </a:r>
        </a:p>
      </dgm:t>
    </dgm:pt>
    <dgm:pt modelId="{784A5D94-F229-4B40-AADA-BE653CBA7C2F}" type="parTrans" cxnId="{FC1AF779-05F6-4406-A858-8770F8C326D9}">
      <dgm:prSet/>
      <dgm:spPr/>
      <dgm:t>
        <a:bodyPr/>
        <a:lstStyle/>
        <a:p>
          <a:endParaRPr lang="es-GT"/>
        </a:p>
      </dgm:t>
    </dgm:pt>
    <dgm:pt modelId="{E7E994E4-5E23-47D9-84BA-EB536D90EB80}" type="sibTrans" cxnId="{FC1AF779-05F6-4406-A858-8770F8C326D9}">
      <dgm:prSet/>
      <dgm:spPr/>
      <dgm:t>
        <a:bodyPr/>
        <a:lstStyle/>
        <a:p>
          <a:endParaRPr lang="es-GT"/>
        </a:p>
      </dgm:t>
    </dgm:pt>
    <dgm:pt modelId="{9F054332-4EAC-44B8-B33A-04354B66272D}">
      <dgm:prSet phldrT="[Texto]">
        <dgm:style>
          <a:lnRef idx="2">
            <a:schemeClr val="accent6"/>
          </a:lnRef>
          <a:fillRef idx="1">
            <a:schemeClr val="lt1"/>
          </a:fillRef>
          <a:effectRef idx="0">
            <a:schemeClr val="accent6"/>
          </a:effectRef>
          <a:fontRef idx="minor">
            <a:schemeClr val="dk1"/>
          </a:fontRef>
        </dgm:style>
      </dgm:prSet>
      <dgm:spPr/>
      <dgm:t>
        <a:bodyPr/>
        <a:lstStyle/>
        <a:p>
          <a:r>
            <a:rPr lang="es-GT" dirty="0"/>
            <a:t>Proceso de captura de señales EEG</a:t>
          </a:r>
        </a:p>
      </dgm:t>
    </dgm:pt>
    <dgm:pt modelId="{2F5D936C-68E1-4C5C-BE24-B5C897E26861}" type="parTrans" cxnId="{0774D5DF-4A1B-480D-86A6-6E5887B2F6E2}">
      <dgm:prSet/>
      <dgm:spPr/>
      <dgm:t>
        <a:bodyPr/>
        <a:lstStyle/>
        <a:p>
          <a:endParaRPr lang="es-GT"/>
        </a:p>
      </dgm:t>
    </dgm:pt>
    <dgm:pt modelId="{FD14A7AD-3478-4B61-AABA-172045CD6856}" type="sibTrans" cxnId="{0774D5DF-4A1B-480D-86A6-6E5887B2F6E2}">
      <dgm:prSet/>
      <dgm:spPr/>
      <dgm:t>
        <a:bodyPr/>
        <a:lstStyle/>
        <a:p>
          <a:endParaRPr lang="es-GT"/>
        </a:p>
      </dgm:t>
    </dgm:pt>
    <dgm:pt modelId="{6C3F1316-D122-48AE-A267-9C10271755D0}">
      <dgm:prSet phldrT="[Texto]"/>
      <dgm:spPr>
        <a:solidFill>
          <a:srgbClr val="0070C0"/>
        </a:solidFill>
        <a:ln>
          <a:solidFill>
            <a:srgbClr val="0070C0"/>
          </a:solidFill>
        </a:ln>
      </dgm:spPr>
      <dgm:t>
        <a:bodyPr/>
        <a:lstStyle/>
        <a:p>
          <a:r>
            <a:rPr lang="es-GT" dirty="0"/>
            <a:t>Desarrollo</a:t>
          </a:r>
        </a:p>
      </dgm:t>
    </dgm:pt>
    <dgm:pt modelId="{156637DA-17D2-4012-A8CF-CCD138575342}" type="parTrans" cxnId="{37EAD947-CEA3-4595-945F-C89D9EFA9CE0}">
      <dgm:prSet/>
      <dgm:spPr/>
      <dgm:t>
        <a:bodyPr/>
        <a:lstStyle/>
        <a:p>
          <a:endParaRPr lang="es-GT"/>
        </a:p>
      </dgm:t>
    </dgm:pt>
    <dgm:pt modelId="{DFDE3107-44B2-4BAF-AFF2-74DBF1F0EC5C}" type="sibTrans" cxnId="{37EAD947-CEA3-4595-945F-C89D9EFA9CE0}">
      <dgm:prSet/>
      <dgm:spPr/>
      <dgm:t>
        <a:bodyPr/>
        <a:lstStyle/>
        <a:p>
          <a:endParaRPr lang="es-GT"/>
        </a:p>
      </dgm:t>
    </dgm:pt>
    <dgm:pt modelId="{FCE0927E-AD92-450B-9FD6-BFDACCFE4C1B}">
      <dgm:prSet phldrT="[Texto]">
        <dgm:style>
          <a:lnRef idx="2">
            <a:schemeClr val="accent6"/>
          </a:lnRef>
          <a:fillRef idx="1">
            <a:schemeClr val="lt1"/>
          </a:fillRef>
          <a:effectRef idx="0">
            <a:schemeClr val="accent6"/>
          </a:effectRef>
          <a:fontRef idx="minor">
            <a:schemeClr val="dk1"/>
          </a:fontRef>
        </dgm:style>
      </dgm:prSet>
      <dgm:spPr/>
      <dgm:t>
        <a:bodyPr/>
        <a:lstStyle/>
        <a:p>
          <a:r>
            <a:rPr lang="es-GT" dirty="0"/>
            <a:t>Análisis de código</a:t>
          </a:r>
        </a:p>
      </dgm:t>
    </dgm:pt>
    <dgm:pt modelId="{8310C6C4-5F17-4E75-9037-D731900A9245}" type="parTrans" cxnId="{9F9EDD23-7F44-4F76-A244-A639EA047D4F}">
      <dgm:prSet/>
      <dgm:spPr/>
      <dgm:t>
        <a:bodyPr/>
        <a:lstStyle/>
        <a:p>
          <a:endParaRPr lang="es-GT"/>
        </a:p>
      </dgm:t>
    </dgm:pt>
    <dgm:pt modelId="{32072DF7-36BB-416E-B3E2-3AF030DFFE89}" type="sibTrans" cxnId="{9F9EDD23-7F44-4F76-A244-A639EA047D4F}">
      <dgm:prSet/>
      <dgm:spPr/>
      <dgm:t>
        <a:bodyPr/>
        <a:lstStyle/>
        <a:p>
          <a:endParaRPr lang="es-GT"/>
        </a:p>
      </dgm:t>
    </dgm:pt>
    <dgm:pt modelId="{52AE8DE1-D312-468E-943C-7CEED49B0883}">
      <dgm:prSet phldrT="[Texto]">
        <dgm:style>
          <a:lnRef idx="2">
            <a:schemeClr val="accent6"/>
          </a:lnRef>
          <a:fillRef idx="1">
            <a:schemeClr val="lt1"/>
          </a:fillRef>
          <a:effectRef idx="0">
            <a:schemeClr val="accent6"/>
          </a:effectRef>
          <a:fontRef idx="minor">
            <a:schemeClr val="dk1"/>
          </a:fontRef>
        </dgm:style>
      </dgm:prSet>
      <dgm:spPr/>
      <dgm:t>
        <a:bodyPr/>
        <a:lstStyle/>
        <a:p>
          <a:r>
            <a:rPr lang="es-GT" dirty="0"/>
            <a:t>Implementación de nuevas funcionalidades</a:t>
          </a:r>
        </a:p>
      </dgm:t>
    </dgm:pt>
    <dgm:pt modelId="{CC648755-DFB4-45FE-A5BD-12AE30DBFB10}" type="parTrans" cxnId="{E9212DAF-BA5F-4E77-8E23-BFDB218EF086}">
      <dgm:prSet/>
      <dgm:spPr/>
      <dgm:t>
        <a:bodyPr/>
        <a:lstStyle/>
        <a:p>
          <a:endParaRPr lang="es-GT"/>
        </a:p>
      </dgm:t>
    </dgm:pt>
    <dgm:pt modelId="{6F72C88C-221B-40FB-B2E7-6FA7CEBA4B6D}" type="sibTrans" cxnId="{E9212DAF-BA5F-4E77-8E23-BFDB218EF086}">
      <dgm:prSet/>
      <dgm:spPr/>
      <dgm:t>
        <a:bodyPr/>
        <a:lstStyle/>
        <a:p>
          <a:endParaRPr lang="es-GT"/>
        </a:p>
      </dgm:t>
    </dgm:pt>
    <dgm:pt modelId="{F137B49A-BD64-4D5E-9A32-F56FA1454B25}">
      <dgm:prSet phldrT="[Texto]"/>
      <dgm:spPr>
        <a:solidFill>
          <a:srgbClr val="00B050"/>
        </a:solidFill>
        <a:ln>
          <a:solidFill>
            <a:srgbClr val="00B050"/>
          </a:solidFill>
        </a:ln>
      </dgm:spPr>
      <dgm:t>
        <a:bodyPr/>
        <a:lstStyle/>
        <a:p>
          <a:r>
            <a:rPr lang="es-GT" dirty="0"/>
            <a:t>Operación remota</a:t>
          </a:r>
        </a:p>
      </dgm:t>
    </dgm:pt>
    <dgm:pt modelId="{2DB8CF79-7274-4EC0-805A-9EA5BB456666}" type="parTrans" cxnId="{FB38C91D-B826-43BF-9863-01CB59C2A4A4}">
      <dgm:prSet/>
      <dgm:spPr/>
      <dgm:t>
        <a:bodyPr/>
        <a:lstStyle/>
        <a:p>
          <a:endParaRPr lang="es-GT"/>
        </a:p>
      </dgm:t>
    </dgm:pt>
    <dgm:pt modelId="{ACA472C5-5F5A-45C0-99CD-CF3024D9D71A}" type="sibTrans" cxnId="{FB38C91D-B826-43BF-9863-01CB59C2A4A4}">
      <dgm:prSet/>
      <dgm:spPr/>
      <dgm:t>
        <a:bodyPr/>
        <a:lstStyle/>
        <a:p>
          <a:endParaRPr lang="es-GT"/>
        </a:p>
      </dgm:t>
    </dgm:pt>
    <dgm:pt modelId="{8BE14CB0-B4A3-483B-A4E8-20E065DE14D6}">
      <dgm:prSet phldrT="[Texto]">
        <dgm:style>
          <a:lnRef idx="2">
            <a:schemeClr val="accent6"/>
          </a:lnRef>
          <a:fillRef idx="1">
            <a:schemeClr val="lt1"/>
          </a:fillRef>
          <a:effectRef idx="0">
            <a:schemeClr val="accent6"/>
          </a:effectRef>
          <a:fontRef idx="minor">
            <a:schemeClr val="dk1"/>
          </a:fontRef>
        </dgm:style>
      </dgm:prSet>
      <dgm:spPr/>
      <dgm:t>
        <a:bodyPr/>
        <a:lstStyle/>
        <a:p>
          <a:r>
            <a:rPr lang="es-GT" dirty="0"/>
            <a:t>Análisis de alternativas</a:t>
          </a:r>
        </a:p>
      </dgm:t>
    </dgm:pt>
    <dgm:pt modelId="{781FA230-8DDC-4CEA-B40A-BCAC575B0194}" type="parTrans" cxnId="{CB505C7E-5626-4411-9483-DF5898C79CC8}">
      <dgm:prSet/>
      <dgm:spPr/>
      <dgm:t>
        <a:bodyPr/>
        <a:lstStyle/>
        <a:p>
          <a:endParaRPr lang="es-GT"/>
        </a:p>
      </dgm:t>
    </dgm:pt>
    <dgm:pt modelId="{D958436A-534C-451E-8470-F04C1C305646}" type="sibTrans" cxnId="{CB505C7E-5626-4411-9483-DF5898C79CC8}">
      <dgm:prSet/>
      <dgm:spPr/>
      <dgm:t>
        <a:bodyPr/>
        <a:lstStyle/>
        <a:p>
          <a:endParaRPr lang="es-GT"/>
        </a:p>
      </dgm:t>
    </dgm:pt>
    <dgm:pt modelId="{1D7CE4B1-4B9E-4499-AF69-7EF7BED9F9BB}">
      <dgm:prSet phldrT="[Texto]">
        <dgm:style>
          <a:lnRef idx="2">
            <a:schemeClr val="accent6"/>
          </a:lnRef>
          <a:fillRef idx="1">
            <a:schemeClr val="lt1"/>
          </a:fillRef>
          <a:effectRef idx="0">
            <a:schemeClr val="accent6"/>
          </a:effectRef>
          <a:fontRef idx="minor">
            <a:schemeClr val="dk1"/>
          </a:fontRef>
        </dgm:style>
      </dgm:prSet>
      <dgm:spPr/>
      <dgm:t>
        <a:bodyPr/>
        <a:lstStyle/>
        <a:p>
          <a:r>
            <a:rPr lang="es-GT" dirty="0"/>
            <a:t>Selección de alternativas viables</a:t>
          </a:r>
        </a:p>
      </dgm:t>
    </dgm:pt>
    <dgm:pt modelId="{E2B60341-650A-49BC-9820-04C23084282B}" type="parTrans" cxnId="{C3F49D69-979E-41F9-B71C-819D04D18E5D}">
      <dgm:prSet/>
      <dgm:spPr/>
      <dgm:t>
        <a:bodyPr/>
        <a:lstStyle/>
        <a:p>
          <a:endParaRPr lang="es-GT"/>
        </a:p>
      </dgm:t>
    </dgm:pt>
    <dgm:pt modelId="{04ED1FCB-488F-4A8E-B38A-E8820551E2D1}" type="sibTrans" cxnId="{C3F49D69-979E-41F9-B71C-819D04D18E5D}">
      <dgm:prSet/>
      <dgm:spPr/>
      <dgm:t>
        <a:bodyPr/>
        <a:lstStyle/>
        <a:p>
          <a:endParaRPr lang="es-GT"/>
        </a:p>
      </dgm:t>
    </dgm:pt>
    <dgm:pt modelId="{7B0D433A-C418-430F-9A3E-6F9B5485F40E}">
      <dgm:prSet phldrT="[Texto]">
        <dgm:style>
          <a:lnRef idx="2">
            <a:schemeClr val="accent6"/>
          </a:lnRef>
          <a:fillRef idx="1">
            <a:schemeClr val="lt1"/>
          </a:fillRef>
          <a:effectRef idx="0">
            <a:schemeClr val="accent6"/>
          </a:effectRef>
          <a:fontRef idx="minor">
            <a:schemeClr val="dk1"/>
          </a:fontRef>
        </dgm:style>
      </dgm:prSet>
      <dgm:spPr/>
      <dgm:t>
        <a:bodyPr/>
        <a:lstStyle/>
        <a:p>
          <a:r>
            <a:rPr lang="es-GT" dirty="0"/>
            <a:t>Control de calidad/</a:t>
          </a:r>
          <a:r>
            <a:rPr lang="es-GT" dirty="0" err="1"/>
            <a:t>Testing</a:t>
          </a:r>
          <a:endParaRPr lang="es-GT" dirty="0"/>
        </a:p>
      </dgm:t>
    </dgm:pt>
    <dgm:pt modelId="{20553860-5CC6-42EB-B5B8-03755C267B7D}" type="parTrans" cxnId="{9A78E2DC-AAF3-400A-8E08-C46C83B23550}">
      <dgm:prSet/>
      <dgm:spPr/>
      <dgm:t>
        <a:bodyPr/>
        <a:lstStyle/>
        <a:p>
          <a:endParaRPr lang="es-GT"/>
        </a:p>
      </dgm:t>
    </dgm:pt>
    <dgm:pt modelId="{F462F0B3-1DD3-470B-8A1E-FC1A086A8C9E}" type="sibTrans" cxnId="{9A78E2DC-AAF3-400A-8E08-C46C83B23550}">
      <dgm:prSet/>
      <dgm:spPr/>
      <dgm:t>
        <a:bodyPr/>
        <a:lstStyle/>
        <a:p>
          <a:endParaRPr lang="es-GT"/>
        </a:p>
      </dgm:t>
    </dgm:pt>
    <dgm:pt modelId="{CD5AF515-A989-4611-A934-8CDF1A8EAF02}">
      <dgm:prSet phldrT="[Texto]">
        <dgm:style>
          <a:lnRef idx="2">
            <a:schemeClr val="accent6"/>
          </a:lnRef>
          <a:fillRef idx="1">
            <a:schemeClr val="lt1"/>
          </a:fillRef>
          <a:effectRef idx="0">
            <a:schemeClr val="accent6"/>
          </a:effectRef>
          <a:fontRef idx="minor">
            <a:schemeClr val="dk1"/>
          </a:fontRef>
        </dgm:style>
      </dgm:prSet>
      <dgm:spPr/>
      <dgm:t>
        <a:bodyPr/>
        <a:lstStyle/>
        <a:p>
          <a:r>
            <a:rPr lang="es-GT" dirty="0"/>
            <a:t>Software utilizado en HUMANA</a:t>
          </a:r>
        </a:p>
      </dgm:t>
    </dgm:pt>
    <dgm:pt modelId="{B8CAE02F-C37C-4DC3-AA6F-CC0AF71BD765}" type="parTrans" cxnId="{5A091601-622A-4B43-B076-59EF983DFDED}">
      <dgm:prSet/>
      <dgm:spPr/>
      <dgm:t>
        <a:bodyPr/>
        <a:lstStyle/>
        <a:p>
          <a:endParaRPr lang="es-GT"/>
        </a:p>
      </dgm:t>
    </dgm:pt>
    <dgm:pt modelId="{1B0407B4-EC0B-4AFD-B747-63288F2E3657}" type="sibTrans" cxnId="{5A091601-622A-4B43-B076-59EF983DFDED}">
      <dgm:prSet/>
      <dgm:spPr/>
      <dgm:t>
        <a:bodyPr/>
        <a:lstStyle/>
        <a:p>
          <a:endParaRPr lang="es-GT"/>
        </a:p>
      </dgm:t>
    </dgm:pt>
    <dgm:pt modelId="{943FAE0C-267A-4BBC-BD26-BFD8D65F7DF9}">
      <dgm:prSet phldrT="[Texto]">
        <dgm:style>
          <a:lnRef idx="2">
            <a:schemeClr val="accent6"/>
          </a:lnRef>
          <a:fillRef idx="1">
            <a:schemeClr val="lt1"/>
          </a:fillRef>
          <a:effectRef idx="0">
            <a:schemeClr val="accent6"/>
          </a:effectRef>
          <a:fontRef idx="minor">
            <a:schemeClr val="dk1"/>
          </a:fontRef>
        </dgm:style>
      </dgm:prSet>
      <dgm:spPr/>
      <dgm:t>
        <a:bodyPr/>
        <a:lstStyle/>
        <a:p>
          <a:r>
            <a:rPr lang="es-GT" dirty="0"/>
            <a:t>Prototipos</a:t>
          </a:r>
        </a:p>
      </dgm:t>
    </dgm:pt>
    <dgm:pt modelId="{36CFE5FD-89CA-4531-BBB8-97DC8AE97D94}" type="parTrans" cxnId="{B2893F8E-2A98-4122-A8F3-0D6FA57571F8}">
      <dgm:prSet/>
      <dgm:spPr/>
      <dgm:t>
        <a:bodyPr/>
        <a:lstStyle/>
        <a:p>
          <a:endParaRPr lang="es-GT"/>
        </a:p>
      </dgm:t>
    </dgm:pt>
    <dgm:pt modelId="{2447E425-4D80-427D-81BE-5C2E7E533C85}" type="sibTrans" cxnId="{B2893F8E-2A98-4122-A8F3-0D6FA57571F8}">
      <dgm:prSet/>
      <dgm:spPr/>
      <dgm:t>
        <a:bodyPr/>
        <a:lstStyle/>
        <a:p>
          <a:endParaRPr lang="es-GT"/>
        </a:p>
      </dgm:t>
    </dgm:pt>
    <dgm:pt modelId="{C060BC87-119F-42DF-A2A3-FA079A228125}" type="pres">
      <dgm:prSet presAssocID="{CC64CD52-B4CA-4C96-A413-0BB7037F6E65}" presName="linearFlow" presStyleCnt="0">
        <dgm:presLayoutVars>
          <dgm:dir/>
          <dgm:animLvl val="lvl"/>
          <dgm:resizeHandles val="exact"/>
        </dgm:presLayoutVars>
      </dgm:prSet>
      <dgm:spPr/>
    </dgm:pt>
    <dgm:pt modelId="{149F692F-729F-4D21-A8B5-AA832EF1C4F8}" type="pres">
      <dgm:prSet presAssocID="{13C9FD41-7B20-4DFE-8247-80E0F59794EB}" presName="composite" presStyleCnt="0"/>
      <dgm:spPr/>
    </dgm:pt>
    <dgm:pt modelId="{0029D589-14CF-43E8-8B25-F2E5012424B0}" type="pres">
      <dgm:prSet presAssocID="{13C9FD41-7B20-4DFE-8247-80E0F59794EB}" presName="parentText" presStyleLbl="alignNode1" presStyleIdx="0" presStyleCnt="3" custLinFactNeighborY="0">
        <dgm:presLayoutVars>
          <dgm:chMax val="1"/>
          <dgm:bulletEnabled val="1"/>
        </dgm:presLayoutVars>
      </dgm:prSet>
      <dgm:spPr/>
    </dgm:pt>
    <dgm:pt modelId="{E7279205-96FB-4DB9-9D10-33EC3159422F}" type="pres">
      <dgm:prSet presAssocID="{13C9FD41-7B20-4DFE-8247-80E0F59794EB}" presName="descendantText" presStyleLbl="alignAcc1" presStyleIdx="0" presStyleCnt="3" custLinFactNeighborX="0">
        <dgm:presLayoutVars>
          <dgm:bulletEnabled val="1"/>
        </dgm:presLayoutVars>
      </dgm:prSet>
      <dgm:spPr/>
    </dgm:pt>
    <dgm:pt modelId="{C753A2B8-AC22-4E93-943B-DD3F9CD7358B}" type="pres">
      <dgm:prSet presAssocID="{E7E994E4-5E23-47D9-84BA-EB536D90EB80}" presName="sp" presStyleCnt="0"/>
      <dgm:spPr/>
    </dgm:pt>
    <dgm:pt modelId="{0D3048C5-18D7-4E28-989C-F36D8DFA2868}" type="pres">
      <dgm:prSet presAssocID="{6C3F1316-D122-48AE-A267-9C10271755D0}" presName="composite" presStyleCnt="0"/>
      <dgm:spPr/>
    </dgm:pt>
    <dgm:pt modelId="{268E3453-41AB-4B63-83F6-D565F822D66F}" type="pres">
      <dgm:prSet presAssocID="{6C3F1316-D122-48AE-A267-9C10271755D0}" presName="parentText" presStyleLbl="alignNode1" presStyleIdx="1" presStyleCnt="3">
        <dgm:presLayoutVars>
          <dgm:chMax val="1"/>
          <dgm:bulletEnabled val="1"/>
        </dgm:presLayoutVars>
      </dgm:prSet>
      <dgm:spPr/>
    </dgm:pt>
    <dgm:pt modelId="{EB5FA372-9020-41AE-B654-5E0CA2BA9AAB}" type="pres">
      <dgm:prSet presAssocID="{6C3F1316-D122-48AE-A267-9C10271755D0}" presName="descendantText" presStyleLbl="alignAcc1" presStyleIdx="1" presStyleCnt="3" custLinFactNeighborY="0">
        <dgm:presLayoutVars>
          <dgm:bulletEnabled val="1"/>
        </dgm:presLayoutVars>
      </dgm:prSet>
      <dgm:spPr/>
    </dgm:pt>
    <dgm:pt modelId="{E1194E6F-6AED-4799-8BE2-157CDA461703}" type="pres">
      <dgm:prSet presAssocID="{DFDE3107-44B2-4BAF-AFF2-74DBF1F0EC5C}" presName="sp" presStyleCnt="0"/>
      <dgm:spPr/>
    </dgm:pt>
    <dgm:pt modelId="{F2DAB4A1-7492-42C2-AFE0-3DBD7EDB40E7}" type="pres">
      <dgm:prSet presAssocID="{F137B49A-BD64-4D5E-9A32-F56FA1454B25}" presName="composite" presStyleCnt="0"/>
      <dgm:spPr/>
    </dgm:pt>
    <dgm:pt modelId="{621CC559-1EA3-4E7E-BFF9-4390B749228B}" type="pres">
      <dgm:prSet presAssocID="{F137B49A-BD64-4D5E-9A32-F56FA1454B25}" presName="parentText" presStyleLbl="alignNode1" presStyleIdx="2" presStyleCnt="3">
        <dgm:presLayoutVars>
          <dgm:chMax val="1"/>
          <dgm:bulletEnabled val="1"/>
        </dgm:presLayoutVars>
      </dgm:prSet>
      <dgm:spPr/>
    </dgm:pt>
    <dgm:pt modelId="{52F5A3F4-36E8-4439-89E8-6D25F4F2119B}" type="pres">
      <dgm:prSet presAssocID="{F137B49A-BD64-4D5E-9A32-F56FA1454B25}" presName="descendantText" presStyleLbl="alignAcc1" presStyleIdx="2" presStyleCnt="3">
        <dgm:presLayoutVars>
          <dgm:bulletEnabled val="1"/>
        </dgm:presLayoutVars>
      </dgm:prSet>
      <dgm:spPr/>
    </dgm:pt>
  </dgm:ptLst>
  <dgm:cxnLst>
    <dgm:cxn modelId="{5A091601-622A-4B43-B076-59EF983DFDED}" srcId="{13C9FD41-7B20-4DFE-8247-80E0F59794EB}" destId="{CD5AF515-A989-4611-A934-8CDF1A8EAF02}" srcOrd="1" destOrd="0" parTransId="{B8CAE02F-C37C-4DC3-AA6F-CC0AF71BD765}" sibTransId="{1B0407B4-EC0B-4AFD-B747-63288F2E3657}"/>
    <dgm:cxn modelId="{86E6D01C-F989-4C4F-A026-A551E83E38FE}" type="presOf" srcId="{943FAE0C-267A-4BBC-BD26-BFD8D65F7DF9}" destId="{EB5FA372-9020-41AE-B654-5E0CA2BA9AAB}" srcOrd="0" destOrd="2" presId="urn:microsoft.com/office/officeart/2005/8/layout/chevron2"/>
    <dgm:cxn modelId="{FB38C91D-B826-43BF-9863-01CB59C2A4A4}" srcId="{CC64CD52-B4CA-4C96-A413-0BB7037F6E65}" destId="{F137B49A-BD64-4D5E-9A32-F56FA1454B25}" srcOrd="2" destOrd="0" parTransId="{2DB8CF79-7274-4EC0-805A-9EA5BB456666}" sibTransId="{ACA472C5-5F5A-45C0-99CD-CF3024D9D71A}"/>
    <dgm:cxn modelId="{9F9EDD23-7F44-4F76-A244-A639EA047D4F}" srcId="{6C3F1316-D122-48AE-A267-9C10271755D0}" destId="{FCE0927E-AD92-450B-9FD6-BFDACCFE4C1B}" srcOrd="0" destOrd="0" parTransId="{8310C6C4-5F17-4E75-9037-D731900A9245}" sibTransId="{32072DF7-36BB-416E-B3E2-3AF030DFFE89}"/>
    <dgm:cxn modelId="{16C37534-8365-4667-B381-A5D3703E1A2D}" type="presOf" srcId="{FCE0927E-AD92-450B-9FD6-BFDACCFE4C1B}" destId="{EB5FA372-9020-41AE-B654-5E0CA2BA9AAB}" srcOrd="0" destOrd="0" presId="urn:microsoft.com/office/officeart/2005/8/layout/chevron2"/>
    <dgm:cxn modelId="{FEB99634-F01C-464D-A2DB-B6D096003834}" type="presOf" srcId="{1D7CE4B1-4B9E-4499-AF69-7EF7BED9F9BB}" destId="{52F5A3F4-36E8-4439-89E8-6D25F4F2119B}" srcOrd="0" destOrd="1" presId="urn:microsoft.com/office/officeart/2005/8/layout/chevron2"/>
    <dgm:cxn modelId="{10CC685E-9075-4C2F-A43A-36DF17C1EE2A}" type="presOf" srcId="{8BE14CB0-B4A3-483B-A4E8-20E065DE14D6}" destId="{52F5A3F4-36E8-4439-89E8-6D25F4F2119B}" srcOrd="0" destOrd="0" presId="urn:microsoft.com/office/officeart/2005/8/layout/chevron2"/>
    <dgm:cxn modelId="{37EAD947-CEA3-4595-945F-C89D9EFA9CE0}" srcId="{CC64CD52-B4CA-4C96-A413-0BB7037F6E65}" destId="{6C3F1316-D122-48AE-A267-9C10271755D0}" srcOrd="1" destOrd="0" parTransId="{156637DA-17D2-4012-A8CF-CCD138575342}" sibTransId="{DFDE3107-44B2-4BAF-AFF2-74DBF1F0EC5C}"/>
    <dgm:cxn modelId="{C3F49D69-979E-41F9-B71C-819D04D18E5D}" srcId="{F137B49A-BD64-4D5E-9A32-F56FA1454B25}" destId="{1D7CE4B1-4B9E-4499-AF69-7EF7BED9F9BB}" srcOrd="1" destOrd="0" parTransId="{E2B60341-650A-49BC-9820-04C23084282B}" sibTransId="{04ED1FCB-488F-4A8E-B38A-E8820551E2D1}"/>
    <dgm:cxn modelId="{44D7AA51-C083-4AB1-B642-8EEE5677AF46}" type="presOf" srcId="{CD5AF515-A989-4611-A934-8CDF1A8EAF02}" destId="{E7279205-96FB-4DB9-9D10-33EC3159422F}" srcOrd="0" destOrd="1" presId="urn:microsoft.com/office/officeart/2005/8/layout/chevron2"/>
    <dgm:cxn modelId="{FC1AF779-05F6-4406-A858-8770F8C326D9}" srcId="{CC64CD52-B4CA-4C96-A413-0BB7037F6E65}" destId="{13C9FD41-7B20-4DFE-8247-80E0F59794EB}" srcOrd="0" destOrd="0" parTransId="{784A5D94-F229-4B40-AADA-BE653CBA7C2F}" sibTransId="{E7E994E4-5E23-47D9-84BA-EB536D90EB80}"/>
    <dgm:cxn modelId="{CB505C7E-5626-4411-9483-DF5898C79CC8}" srcId="{F137B49A-BD64-4D5E-9A32-F56FA1454B25}" destId="{8BE14CB0-B4A3-483B-A4E8-20E065DE14D6}" srcOrd="0" destOrd="0" parTransId="{781FA230-8DDC-4CEA-B40A-BCAC575B0194}" sibTransId="{D958436A-534C-451E-8470-F04C1C305646}"/>
    <dgm:cxn modelId="{492CD47E-9AEA-4211-94C2-3ABED7CB6D97}" type="presOf" srcId="{52AE8DE1-D312-468E-943C-7CEED49B0883}" destId="{EB5FA372-9020-41AE-B654-5E0CA2BA9AAB}" srcOrd="0" destOrd="1" presId="urn:microsoft.com/office/officeart/2005/8/layout/chevron2"/>
    <dgm:cxn modelId="{B2893F8E-2A98-4122-A8F3-0D6FA57571F8}" srcId="{6C3F1316-D122-48AE-A267-9C10271755D0}" destId="{943FAE0C-267A-4BBC-BD26-BFD8D65F7DF9}" srcOrd="2" destOrd="0" parTransId="{36CFE5FD-89CA-4531-BBB8-97DC8AE97D94}" sibTransId="{2447E425-4D80-427D-81BE-5C2E7E533C85}"/>
    <dgm:cxn modelId="{CA318F92-A9DB-4D06-BAA2-7B3CC0EAB5C8}" type="presOf" srcId="{6C3F1316-D122-48AE-A267-9C10271755D0}" destId="{268E3453-41AB-4B63-83F6-D565F822D66F}" srcOrd="0" destOrd="0" presId="urn:microsoft.com/office/officeart/2005/8/layout/chevron2"/>
    <dgm:cxn modelId="{E9212DAF-BA5F-4E77-8E23-BFDB218EF086}" srcId="{6C3F1316-D122-48AE-A267-9C10271755D0}" destId="{52AE8DE1-D312-468E-943C-7CEED49B0883}" srcOrd="1" destOrd="0" parTransId="{CC648755-DFB4-45FE-A5BD-12AE30DBFB10}" sibTransId="{6F72C88C-221B-40FB-B2E7-6FA7CEBA4B6D}"/>
    <dgm:cxn modelId="{7374A0BE-D023-43A7-AAF6-2F9F334743FE}" type="presOf" srcId="{13C9FD41-7B20-4DFE-8247-80E0F59794EB}" destId="{0029D589-14CF-43E8-8B25-F2E5012424B0}" srcOrd="0" destOrd="0" presId="urn:microsoft.com/office/officeart/2005/8/layout/chevron2"/>
    <dgm:cxn modelId="{D20481C4-C362-4799-8F26-2DC59B6FB75F}" type="presOf" srcId="{9F054332-4EAC-44B8-B33A-04354B66272D}" destId="{E7279205-96FB-4DB9-9D10-33EC3159422F}" srcOrd="0" destOrd="0" presId="urn:microsoft.com/office/officeart/2005/8/layout/chevron2"/>
    <dgm:cxn modelId="{CF44A7D7-E667-4B5D-986A-D0BA1F9A1D5C}" type="presOf" srcId="{CC64CD52-B4CA-4C96-A413-0BB7037F6E65}" destId="{C060BC87-119F-42DF-A2A3-FA079A228125}" srcOrd="0" destOrd="0" presId="urn:microsoft.com/office/officeart/2005/8/layout/chevron2"/>
    <dgm:cxn modelId="{9A78E2DC-AAF3-400A-8E08-C46C83B23550}" srcId="{6C3F1316-D122-48AE-A267-9C10271755D0}" destId="{7B0D433A-C418-430F-9A3E-6F9B5485F40E}" srcOrd="3" destOrd="0" parTransId="{20553860-5CC6-42EB-B5B8-03755C267B7D}" sibTransId="{F462F0B3-1DD3-470B-8A1E-FC1A086A8C9E}"/>
    <dgm:cxn modelId="{0774D5DF-4A1B-480D-86A6-6E5887B2F6E2}" srcId="{13C9FD41-7B20-4DFE-8247-80E0F59794EB}" destId="{9F054332-4EAC-44B8-B33A-04354B66272D}" srcOrd="0" destOrd="0" parTransId="{2F5D936C-68E1-4C5C-BE24-B5C897E26861}" sibTransId="{FD14A7AD-3478-4B61-AABA-172045CD6856}"/>
    <dgm:cxn modelId="{2423F0EF-60AA-4A0B-850B-1C3A001FDFB9}" type="presOf" srcId="{F137B49A-BD64-4D5E-9A32-F56FA1454B25}" destId="{621CC559-1EA3-4E7E-BFF9-4390B749228B}" srcOrd="0" destOrd="0" presId="urn:microsoft.com/office/officeart/2005/8/layout/chevron2"/>
    <dgm:cxn modelId="{A076FBFA-3EA8-4FE9-9939-7B12A0B5DD34}" type="presOf" srcId="{7B0D433A-C418-430F-9A3E-6F9B5485F40E}" destId="{EB5FA372-9020-41AE-B654-5E0CA2BA9AAB}" srcOrd="0" destOrd="3" presId="urn:microsoft.com/office/officeart/2005/8/layout/chevron2"/>
    <dgm:cxn modelId="{50C4AAFC-E821-4E01-8180-7DC80FAAB567}" type="presParOf" srcId="{C060BC87-119F-42DF-A2A3-FA079A228125}" destId="{149F692F-729F-4D21-A8B5-AA832EF1C4F8}" srcOrd="0" destOrd="0" presId="urn:microsoft.com/office/officeart/2005/8/layout/chevron2"/>
    <dgm:cxn modelId="{F6E5C5DE-3145-4930-8BC0-E4706B368D11}" type="presParOf" srcId="{149F692F-729F-4D21-A8B5-AA832EF1C4F8}" destId="{0029D589-14CF-43E8-8B25-F2E5012424B0}" srcOrd="0" destOrd="0" presId="urn:microsoft.com/office/officeart/2005/8/layout/chevron2"/>
    <dgm:cxn modelId="{8EAC59DE-32CA-4DF2-BB61-75BE58E5314D}" type="presParOf" srcId="{149F692F-729F-4D21-A8B5-AA832EF1C4F8}" destId="{E7279205-96FB-4DB9-9D10-33EC3159422F}" srcOrd="1" destOrd="0" presId="urn:microsoft.com/office/officeart/2005/8/layout/chevron2"/>
    <dgm:cxn modelId="{F9B144BD-EC6C-404D-B20D-B27DB6265C15}" type="presParOf" srcId="{C060BC87-119F-42DF-A2A3-FA079A228125}" destId="{C753A2B8-AC22-4E93-943B-DD3F9CD7358B}" srcOrd="1" destOrd="0" presId="urn:microsoft.com/office/officeart/2005/8/layout/chevron2"/>
    <dgm:cxn modelId="{0C27065F-F80F-4FC6-89D8-4443EA08D166}" type="presParOf" srcId="{C060BC87-119F-42DF-A2A3-FA079A228125}" destId="{0D3048C5-18D7-4E28-989C-F36D8DFA2868}" srcOrd="2" destOrd="0" presId="urn:microsoft.com/office/officeart/2005/8/layout/chevron2"/>
    <dgm:cxn modelId="{1F335E04-3345-49FC-B07D-02C25D5FDB0D}" type="presParOf" srcId="{0D3048C5-18D7-4E28-989C-F36D8DFA2868}" destId="{268E3453-41AB-4B63-83F6-D565F822D66F}" srcOrd="0" destOrd="0" presId="urn:microsoft.com/office/officeart/2005/8/layout/chevron2"/>
    <dgm:cxn modelId="{1A5ED50D-D7CE-4EAA-A4E5-7A38BB72DBB1}" type="presParOf" srcId="{0D3048C5-18D7-4E28-989C-F36D8DFA2868}" destId="{EB5FA372-9020-41AE-B654-5E0CA2BA9AAB}" srcOrd="1" destOrd="0" presId="urn:microsoft.com/office/officeart/2005/8/layout/chevron2"/>
    <dgm:cxn modelId="{B2E51590-71A0-46DB-8B62-50200E37F34B}" type="presParOf" srcId="{C060BC87-119F-42DF-A2A3-FA079A228125}" destId="{E1194E6F-6AED-4799-8BE2-157CDA461703}" srcOrd="3" destOrd="0" presId="urn:microsoft.com/office/officeart/2005/8/layout/chevron2"/>
    <dgm:cxn modelId="{BD27805E-63F6-4258-9963-AD805CC67555}" type="presParOf" srcId="{C060BC87-119F-42DF-A2A3-FA079A228125}" destId="{F2DAB4A1-7492-42C2-AFE0-3DBD7EDB40E7}" srcOrd="4" destOrd="0" presId="urn:microsoft.com/office/officeart/2005/8/layout/chevron2"/>
    <dgm:cxn modelId="{84729692-6667-4CCF-8CA5-CD3F8F44E5EC}" type="presParOf" srcId="{F2DAB4A1-7492-42C2-AFE0-3DBD7EDB40E7}" destId="{621CC559-1EA3-4E7E-BFF9-4390B749228B}" srcOrd="0" destOrd="0" presId="urn:microsoft.com/office/officeart/2005/8/layout/chevron2"/>
    <dgm:cxn modelId="{4F2E2EF4-915A-4E87-A7E0-F3C872F99A13}" type="presParOf" srcId="{F2DAB4A1-7492-42C2-AFE0-3DBD7EDB40E7}" destId="{52F5A3F4-36E8-4439-89E8-6D25F4F2119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9D589-14CF-43E8-8B25-F2E5012424B0}">
      <dsp:nvSpPr>
        <dsp:cNvPr id="0" name=""/>
        <dsp:cNvSpPr/>
      </dsp:nvSpPr>
      <dsp:spPr>
        <a:xfrm rot="5400000">
          <a:off x="-297078" y="298942"/>
          <a:ext cx="1980524" cy="1386367"/>
        </a:xfrm>
        <a:prstGeom prst="chevron">
          <a:avLst/>
        </a:prstGeom>
        <a:solidFill>
          <a:schemeClr val="accent5">
            <a:lumMod val="75000"/>
          </a:schemeClr>
        </a:solidFill>
        <a:ln w="10795" cap="flat"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Reuniones</a:t>
          </a:r>
        </a:p>
      </dsp:txBody>
      <dsp:txXfrm rot="-5400000">
        <a:off x="1" y="695048"/>
        <a:ext cx="1386367" cy="594157"/>
      </dsp:txXfrm>
    </dsp:sp>
    <dsp:sp modelId="{E7279205-96FB-4DB9-9D10-33EC3159422F}">
      <dsp:nvSpPr>
        <dsp:cNvPr id="0" name=""/>
        <dsp:cNvSpPr/>
      </dsp:nvSpPr>
      <dsp:spPr>
        <a:xfrm rot="5400000">
          <a:off x="2981124" y="-1592893"/>
          <a:ext cx="1287341" cy="4476854"/>
        </a:xfrm>
        <a:prstGeom prst="round2SameRect">
          <a:avLst/>
        </a:prstGeom>
        <a:solidFill>
          <a:schemeClr val="lt1"/>
        </a:solidFill>
        <a:ln w="10795"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s-GT" sz="1500" kern="1200" dirty="0"/>
            <a:t>Proceso de captura de señales EEG</a:t>
          </a:r>
        </a:p>
        <a:p>
          <a:pPr marL="114300" lvl="1" indent="-114300" algn="l" defTabSz="666750">
            <a:lnSpc>
              <a:spcPct val="90000"/>
            </a:lnSpc>
            <a:spcBef>
              <a:spcPct val="0"/>
            </a:spcBef>
            <a:spcAft>
              <a:spcPct val="15000"/>
            </a:spcAft>
            <a:buChar char="•"/>
          </a:pPr>
          <a:r>
            <a:rPr lang="es-GT" sz="1500" kern="1200" dirty="0"/>
            <a:t>Software utilizado en HUMANA</a:t>
          </a:r>
        </a:p>
      </dsp:txBody>
      <dsp:txXfrm rot="-5400000">
        <a:off x="1386368" y="64706"/>
        <a:ext cx="4414011" cy="1161655"/>
      </dsp:txXfrm>
    </dsp:sp>
    <dsp:sp modelId="{268E3453-41AB-4B63-83F6-D565F822D66F}">
      <dsp:nvSpPr>
        <dsp:cNvPr id="0" name=""/>
        <dsp:cNvSpPr/>
      </dsp:nvSpPr>
      <dsp:spPr>
        <a:xfrm rot="5400000">
          <a:off x="-297078" y="2088788"/>
          <a:ext cx="1980524" cy="1386367"/>
        </a:xfrm>
        <a:prstGeom prst="chevron">
          <a:avLst/>
        </a:prstGeom>
        <a:solidFill>
          <a:srgbClr val="0070C0"/>
        </a:solidFill>
        <a:ln w="10795"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Desarrollo</a:t>
          </a:r>
        </a:p>
      </dsp:txBody>
      <dsp:txXfrm rot="-5400000">
        <a:off x="1" y="2484894"/>
        <a:ext cx="1386367" cy="594157"/>
      </dsp:txXfrm>
    </dsp:sp>
    <dsp:sp modelId="{EB5FA372-9020-41AE-B654-5E0CA2BA9AAB}">
      <dsp:nvSpPr>
        <dsp:cNvPr id="0" name=""/>
        <dsp:cNvSpPr/>
      </dsp:nvSpPr>
      <dsp:spPr>
        <a:xfrm rot="5400000">
          <a:off x="2981124" y="196952"/>
          <a:ext cx="1287341" cy="4476854"/>
        </a:xfrm>
        <a:prstGeom prst="round2SameRect">
          <a:avLst/>
        </a:prstGeom>
        <a:solidFill>
          <a:schemeClr val="lt1"/>
        </a:solidFill>
        <a:ln w="10795"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s-GT" sz="1500" kern="1200" dirty="0"/>
            <a:t>Análisis de código</a:t>
          </a:r>
        </a:p>
        <a:p>
          <a:pPr marL="114300" lvl="1" indent="-114300" algn="l" defTabSz="666750">
            <a:lnSpc>
              <a:spcPct val="90000"/>
            </a:lnSpc>
            <a:spcBef>
              <a:spcPct val="0"/>
            </a:spcBef>
            <a:spcAft>
              <a:spcPct val="15000"/>
            </a:spcAft>
            <a:buChar char="•"/>
          </a:pPr>
          <a:r>
            <a:rPr lang="es-GT" sz="1500" kern="1200" dirty="0"/>
            <a:t>Implementación de nuevas funcionalidades</a:t>
          </a:r>
        </a:p>
        <a:p>
          <a:pPr marL="114300" lvl="1" indent="-114300" algn="l" defTabSz="666750">
            <a:lnSpc>
              <a:spcPct val="90000"/>
            </a:lnSpc>
            <a:spcBef>
              <a:spcPct val="0"/>
            </a:spcBef>
            <a:spcAft>
              <a:spcPct val="15000"/>
            </a:spcAft>
            <a:buChar char="•"/>
          </a:pPr>
          <a:r>
            <a:rPr lang="es-GT" sz="1500" kern="1200" dirty="0"/>
            <a:t>Prototipos</a:t>
          </a:r>
        </a:p>
        <a:p>
          <a:pPr marL="114300" lvl="1" indent="-114300" algn="l" defTabSz="666750">
            <a:lnSpc>
              <a:spcPct val="90000"/>
            </a:lnSpc>
            <a:spcBef>
              <a:spcPct val="0"/>
            </a:spcBef>
            <a:spcAft>
              <a:spcPct val="15000"/>
            </a:spcAft>
            <a:buChar char="•"/>
          </a:pPr>
          <a:r>
            <a:rPr lang="es-GT" sz="1500" kern="1200" dirty="0"/>
            <a:t>Control de calidad/</a:t>
          </a:r>
          <a:r>
            <a:rPr lang="es-GT" sz="1500" kern="1200" dirty="0" err="1"/>
            <a:t>Testing</a:t>
          </a:r>
          <a:endParaRPr lang="es-GT" sz="1500" kern="1200" dirty="0"/>
        </a:p>
      </dsp:txBody>
      <dsp:txXfrm rot="-5400000">
        <a:off x="1386368" y="1854552"/>
        <a:ext cx="4414011" cy="1161655"/>
      </dsp:txXfrm>
    </dsp:sp>
    <dsp:sp modelId="{621CC559-1EA3-4E7E-BFF9-4390B749228B}">
      <dsp:nvSpPr>
        <dsp:cNvPr id="0" name=""/>
        <dsp:cNvSpPr/>
      </dsp:nvSpPr>
      <dsp:spPr>
        <a:xfrm rot="5400000">
          <a:off x="-297078" y="3878634"/>
          <a:ext cx="1980524" cy="1386367"/>
        </a:xfrm>
        <a:prstGeom prst="chevron">
          <a:avLst/>
        </a:prstGeom>
        <a:solidFill>
          <a:srgbClr val="00B050"/>
        </a:solidFill>
        <a:ln w="10795"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GT" sz="2000" kern="1200" dirty="0"/>
            <a:t>Operación remota</a:t>
          </a:r>
        </a:p>
      </dsp:txBody>
      <dsp:txXfrm rot="-5400000">
        <a:off x="1" y="4274740"/>
        <a:ext cx="1386367" cy="594157"/>
      </dsp:txXfrm>
    </dsp:sp>
    <dsp:sp modelId="{52F5A3F4-36E8-4439-89E8-6D25F4F2119B}">
      <dsp:nvSpPr>
        <dsp:cNvPr id="0" name=""/>
        <dsp:cNvSpPr/>
      </dsp:nvSpPr>
      <dsp:spPr>
        <a:xfrm rot="5400000">
          <a:off x="2981124" y="1986798"/>
          <a:ext cx="1287341" cy="4476854"/>
        </a:xfrm>
        <a:prstGeom prst="round2SameRect">
          <a:avLst/>
        </a:prstGeom>
        <a:solidFill>
          <a:schemeClr val="lt1"/>
        </a:solidFill>
        <a:ln w="10795"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s-GT" sz="1500" kern="1200" dirty="0"/>
            <a:t>Análisis de alternativas</a:t>
          </a:r>
        </a:p>
        <a:p>
          <a:pPr marL="114300" lvl="1" indent="-114300" algn="l" defTabSz="666750">
            <a:lnSpc>
              <a:spcPct val="90000"/>
            </a:lnSpc>
            <a:spcBef>
              <a:spcPct val="0"/>
            </a:spcBef>
            <a:spcAft>
              <a:spcPct val="15000"/>
            </a:spcAft>
            <a:buChar char="•"/>
          </a:pPr>
          <a:r>
            <a:rPr lang="es-GT" sz="1500" kern="1200" dirty="0"/>
            <a:t>Selección de alternativas viables</a:t>
          </a:r>
        </a:p>
      </dsp:txBody>
      <dsp:txXfrm rot="-5400000">
        <a:off x="1386368" y="3644398"/>
        <a:ext cx="4414011" cy="116165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1D9AB-CD02-4BBC-B833-A6DA4F24979D}" type="datetimeFigureOut">
              <a:rPr lang="es-GT" smtClean="0"/>
              <a:t>21/06/2022</a:t>
            </a:fld>
            <a:endParaRPr lang="es-GT"/>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GT"/>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6DC50-2F4F-421F-A74A-3C4D5E4B2C1A}" type="slidenum">
              <a:rPr lang="es-GT" smtClean="0"/>
              <a:t>‹Nº›</a:t>
            </a:fld>
            <a:endParaRPr lang="es-GT"/>
          </a:p>
        </p:txBody>
      </p:sp>
    </p:spTree>
    <p:extLst>
      <p:ext uri="{BB962C8B-B14F-4D97-AF65-F5344CB8AC3E}">
        <p14:creationId xmlns:p14="http://schemas.microsoft.com/office/powerpoint/2010/main" val="3635321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https://www.freenom.com/</a:t>
            </a:r>
          </a:p>
          <a:p>
            <a:r>
              <a:rPr lang="es-GT" dirty="0"/>
              <a:t>https://www.integrify.com/operational-efficiency/</a:t>
            </a:r>
          </a:p>
          <a:p>
            <a:endParaRPr lang="es-GT" dirty="0"/>
          </a:p>
          <a:p>
            <a:endParaRPr lang="es-GT" dirty="0"/>
          </a:p>
          <a:p>
            <a:r>
              <a:rPr lang="es-GT" dirty="0"/>
              <a:t>https://www.who.int/es/news/item/29-06-2020-covidtimeline</a:t>
            </a:r>
          </a:p>
          <a:p>
            <a:r>
              <a:rPr lang="es-GT" dirty="0"/>
              <a:t>https://www.gq.com.mx/estilo-de-vida/articulo/renunciar-o-volver-a-la-oficina-empleados-quieren-home-office</a:t>
            </a:r>
          </a:p>
        </p:txBody>
      </p:sp>
      <p:sp>
        <p:nvSpPr>
          <p:cNvPr id="4" name="Marcador de número de diapositiva 3"/>
          <p:cNvSpPr>
            <a:spLocks noGrp="1"/>
          </p:cNvSpPr>
          <p:nvPr>
            <p:ph type="sldNum" sz="quarter" idx="5"/>
          </p:nvPr>
        </p:nvSpPr>
        <p:spPr/>
        <p:txBody>
          <a:bodyPr/>
          <a:lstStyle/>
          <a:p>
            <a:fld id="{1E56DC50-2F4F-421F-A74A-3C4D5E4B2C1A}" type="slidenum">
              <a:rPr lang="es-GT" smtClean="0"/>
              <a:t>5</a:t>
            </a:fld>
            <a:endParaRPr lang="es-GT"/>
          </a:p>
        </p:txBody>
      </p:sp>
    </p:spTree>
    <p:extLst>
      <p:ext uri="{BB962C8B-B14F-4D97-AF65-F5344CB8AC3E}">
        <p14:creationId xmlns:p14="http://schemas.microsoft.com/office/powerpoint/2010/main" val="3675193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https://foroalfa.org/articulos/ideas-demasiado-grandes</a:t>
            </a:r>
          </a:p>
          <a:p>
            <a:endParaRPr lang="es-GT" dirty="0"/>
          </a:p>
          <a:p>
            <a:r>
              <a:rPr lang="es-GT" dirty="0"/>
              <a:t>https://apps.apple.com/es/app/zoom-cloud-meetings/id546505307</a:t>
            </a:r>
          </a:p>
          <a:p>
            <a:endParaRPr lang="es-GT" dirty="0"/>
          </a:p>
          <a:p>
            <a:r>
              <a:rPr lang="es-GT" dirty="0"/>
              <a:t>https://refactoring.guru/es/design-patterns/prototype</a:t>
            </a:r>
          </a:p>
        </p:txBody>
      </p:sp>
      <p:sp>
        <p:nvSpPr>
          <p:cNvPr id="4" name="Marcador de número de diapositiva 3"/>
          <p:cNvSpPr>
            <a:spLocks noGrp="1"/>
          </p:cNvSpPr>
          <p:nvPr>
            <p:ph type="sldNum" sz="quarter" idx="5"/>
          </p:nvPr>
        </p:nvSpPr>
        <p:spPr/>
        <p:txBody>
          <a:bodyPr/>
          <a:lstStyle/>
          <a:p>
            <a:fld id="{1E56DC50-2F4F-421F-A74A-3C4D5E4B2C1A}" type="slidenum">
              <a:rPr lang="es-GT" smtClean="0"/>
              <a:t>7</a:t>
            </a:fld>
            <a:endParaRPr lang="es-GT"/>
          </a:p>
        </p:txBody>
      </p:sp>
    </p:spTree>
    <p:extLst>
      <p:ext uri="{BB962C8B-B14F-4D97-AF65-F5344CB8AC3E}">
        <p14:creationId xmlns:p14="http://schemas.microsoft.com/office/powerpoint/2010/main" val="723391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REUNIÓN CON HUMANA</a:t>
            </a:r>
          </a:p>
          <a:p>
            <a:r>
              <a:rPr lang="es-GT" dirty="0"/>
              <a:t>Preguntas 1era reunión: </a:t>
            </a:r>
          </a:p>
          <a:p>
            <a:r>
              <a:rPr lang="es-GT" dirty="0"/>
              <a:t>¿pasos que siguen para la captura de las señales?</a:t>
            </a:r>
          </a:p>
          <a:p>
            <a:r>
              <a:rPr lang="es-GT" dirty="0"/>
              <a:t>¿Programas que utilizan?</a:t>
            </a:r>
          </a:p>
          <a:p>
            <a:endParaRPr lang="es-GT" dirty="0"/>
          </a:p>
          <a:p>
            <a:r>
              <a:rPr lang="es-GT" dirty="0"/>
              <a:t>1era propuesta. (La que fue descartada ya que las computadoras no están conectadas a internet ni  se les instala nada más por motivos de desempeño de la pc)</a:t>
            </a:r>
          </a:p>
          <a:p>
            <a:endParaRPr lang="es-GT" dirty="0"/>
          </a:p>
          <a:p>
            <a:r>
              <a:rPr lang="es-GT" dirty="0"/>
              <a:t>2da reunión con HUMANA:</a:t>
            </a:r>
          </a:p>
          <a:p>
            <a:r>
              <a:rPr lang="es-GT" dirty="0"/>
              <a:t>Nos indicaron que incluso en las pc no tienen antivirus un conexión a internet.</a:t>
            </a:r>
          </a:p>
          <a:p>
            <a:endParaRPr lang="es-GT" dirty="0"/>
          </a:p>
          <a:p>
            <a:endParaRPr lang="es-GT" dirty="0"/>
          </a:p>
          <a:p>
            <a:r>
              <a:rPr lang="es-GT" dirty="0"/>
              <a:t>2da propuesta: Módulo de administración de usuarios, nuevos campos confidenciales. (La que se trabajó)</a:t>
            </a:r>
          </a:p>
          <a:p>
            <a:endParaRPr lang="es-GT" dirty="0"/>
          </a:p>
          <a:p>
            <a:r>
              <a:rPr lang="es-GT" dirty="0"/>
              <a:t>https://uxwing.com/incorrect-icon/</a:t>
            </a:r>
          </a:p>
          <a:p>
            <a:endParaRPr lang="es-GT" dirty="0"/>
          </a:p>
        </p:txBody>
      </p:sp>
      <p:sp>
        <p:nvSpPr>
          <p:cNvPr id="4" name="Marcador de número de diapositiva 3"/>
          <p:cNvSpPr>
            <a:spLocks noGrp="1"/>
          </p:cNvSpPr>
          <p:nvPr>
            <p:ph type="sldNum" sz="quarter" idx="5"/>
          </p:nvPr>
        </p:nvSpPr>
        <p:spPr/>
        <p:txBody>
          <a:bodyPr/>
          <a:lstStyle/>
          <a:p>
            <a:fld id="{1E56DC50-2F4F-421F-A74A-3C4D5E4B2C1A}" type="slidenum">
              <a:rPr lang="es-GT" smtClean="0"/>
              <a:t>8</a:t>
            </a:fld>
            <a:endParaRPr lang="es-GT"/>
          </a:p>
        </p:txBody>
      </p:sp>
    </p:spTree>
    <p:extLst>
      <p:ext uri="{BB962C8B-B14F-4D97-AF65-F5344CB8AC3E}">
        <p14:creationId xmlns:p14="http://schemas.microsoft.com/office/powerpoint/2010/main" val="178804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REUNIÓN CON HUMANA</a:t>
            </a:r>
          </a:p>
          <a:p>
            <a:r>
              <a:rPr lang="es-GT" dirty="0"/>
              <a:t>Preguntas 1era reunión: </a:t>
            </a:r>
          </a:p>
          <a:p>
            <a:r>
              <a:rPr lang="es-GT" dirty="0"/>
              <a:t>¿pasos que siguen para la captura de las señales?</a:t>
            </a:r>
          </a:p>
          <a:p>
            <a:r>
              <a:rPr lang="es-GT" dirty="0"/>
              <a:t>¿Programas que utilizan?</a:t>
            </a:r>
          </a:p>
          <a:p>
            <a:endParaRPr lang="es-GT" dirty="0"/>
          </a:p>
          <a:p>
            <a:r>
              <a:rPr lang="es-GT" dirty="0"/>
              <a:t>1era propuesta. (La que fue descartada ya que las computadoras no están conectadas a internet ni  se les instala nada más por motivos de desempeño de la pc)</a:t>
            </a:r>
          </a:p>
          <a:p>
            <a:endParaRPr lang="es-GT" dirty="0"/>
          </a:p>
          <a:p>
            <a:r>
              <a:rPr lang="es-GT" dirty="0"/>
              <a:t>2da reunión con HUMANA:</a:t>
            </a:r>
          </a:p>
          <a:p>
            <a:r>
              <a:rPr lang="es-GT" dirty="0"/>
              <a:t>Nos indicaron que incluso en las pc no tienen antivirus un conexión a internet.</a:t>
            </a:r>
          </a:p>
          <a:p>
            <a:endParaRPr lang="es-GT" dirty="0"/>
          </a:p>
          <a:p>
            <a:endParaRPr lang="es-GT" dirty="0"/>
          </a:p>
          <a:p>
            <a:r>
              <a:rPr lang="es-GT" dirty="0"/>
              <a:t>2da propuesta: Módulo de administración de usuarios, nuevos campos confidenciales. (La que se trabajó)</a:t>
            </a:r>
          </a:p>
          <a:p>
            <a:endParaRPr lang="es-GT" dirty="0"/>
          </a:p>
          <a:p>
            <a:r>
              <a:rPr lang="es-GT" dirty="0"/>
              <a:t>https://rietveld-ict.nl/how-to-get-a-list-of-specified-users-and-their-group-membership-from-active-directory/</a:t>
            </a:r>
          </a:p>
          <a:p>
            <a:endParaRPr lang="es-GT" dirty="0"/>
          </a:p>
          <a:p>
            <a:r>
              <a:rPr lang="es-GT" dirty="0"/>
              <a:t>https://vertabelo.com/blog/vertabelo-tips-good-er-diagram-layout/</a:t>
            </a:r>
          </a:p>
        </p:txBody>
      </p:sp>
      <p:sp>
        <p:nvSpPr>
          <p:cNvPr id="4" name="Marcador de número de diapositiva 3"/>
          <p:cNvSpPr>
            <a:spLocks noGrp="1"/>
          </p:cNvSpPr>
          <p:nvPr>
            <p:ph type="sldNum" sz="quarter" idx="5"/>
          </p:nvPr>
        </p:nvSpPr>
        <p:spPr/>
        <p:txBody>
          <a:bodyPr/>
          <a:lstStyle/>
          <a:p>
            <a:fld id="{1E56DC50-2F4F-421F-A74A-3C4D5E4B2C1A}" type="slidenum">
              <a:rPr lang="es-GT" smtClean="0"/>
              <a:t>9</a:t>
            </a:fld>
            <a:endParaRPr lang="es-GT"/>
          </a:p>
        </p:txBody>
      </p:sp>
    </p:spTree>
    <p:extLst>
      <p:ext uri="{BB962C8B-B14F-4D97-AF65-F5344CB8AC3E}">
        <p14:creationId xmlns:p14="http://schemas.microsoft.com/office/powerpoint/2010/main" val="332297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https://sp.depositphotos.com/stock-photos/cubierta-manual.html</a:t>
            </a:r>
          </a:p>
          <a:p>
            <a:endParaRPr lang="es-GT" dirty="0"/>
          </a:p>
          <a:p>
            <a:r>
              <a:rPr lang="es-GT" dirty="0"/>
              <a:t>https://www.vectorstock.com/royalty-free-vector/user-manual-with-magnifying-glass-guide-vector-22360764</a:t>
            </a:r>
          </a:p>
        </p:txBody>
      </p:sp>
      <p:sp>
        <p:nvSpPr>
          <p:cNvPr id="4" name="Marcador de número de diapositiva 3"/>
          <p:cNvSpPr>
            <a:spLocks noGrp="1"/>
          </p:cNvSpPr>
          <p:nvPr>
            <p:ph type="sldNum" sz="quarter" idx="5"/>
          </p:nvPr>
        </p:nvSpPr>
        <p:spPr/>
        <p:txBody>
          <a:bodyPr/>
          <a:lstStyle/>
          <a:p>
            <a:fld id="{1E56DC50-2F4F-421F-A74A-3C4D5E4B2C1A}" type="slidenum">
              <a:rPr lang="es-GT" smtClean="0"/>
              <a:t>20</a:t>
            </a:fld>
            <a:endParaRPr lang="es-GT"/>
          </a:p>
        </p:txBody>
      </p:sp>
    </p:spTree>
    <p:extLst>
      <p:ext uri="{BB962C8B-B14F-4D97-AF65-F5344CB8AC3E}">
        <p14:creationId xmlns:p14="http://schemas.microsoft.com/office/powerpoint/2010/main" val="2259517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1E56DC50-2F4F-421F-A74A-3C4D5E4B2C1A}" type="slidenum">
              <a:rPr lang="es-GT" smtClean="0"/>
              <a:t>31</a:t>
            </a:fld>
            <a:endParaRPr lang="es-GT"/>
          </a:p>
        </p:txBody>
      </p:sp>
    </p:spTree>
    <p:extLst>
      <p:ext uri="{BB962C8B-B14F-4D97-AF65-F5344CB8AC3E}">
        <p14:creationId xmlns:p14="http://schemas.microsoft.com/office/powerpoint/2010/main" val="2277280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‹Nº›</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1CEC3FE-1C07-41C0-A531-95374E9F364D}" type="datetime2">
              <a:rPr lang="en-US" smtClean="0"/>
              <a:t>Tuesday, June 21, 2022</a:t>
            </a:fld>
            <a:endParaRPr lang="en-US" dirty="0"/>
          </a:p>
        </p:txBody>
      </p:sp>
    </p:spTree>
    <p:extLst>
      <p:ext uri="{BB962C8B-B14F-4D97-AF65-F5344CB8AC3E}">
        <p14:creationId xmlns:p14="http://schemas.microsoft.com/office/powerpoint/2010/main" val="1675521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7A0B5877-72A4-465A-9933-CB68493C1D90}" type="datetime2">
              <a:rPr lang="en-US" smtClean="0"/>
              <a:t>Tuesday, June 21, 2022</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3499899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497C1BA7-C81E-4E09-AB64-24B52C36BFD2}" type="datetime2">
              <a:rPr lang="en-US" smtClean="0"/>
              <a:t>Tuesday, June 21, 2022</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3453865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‹Nº›</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A4FC66C5-ABDE-4D9B-BC3E-53D2D0E1F311}" type="datetime2">
              <a:rPr lang="en-US" smtClean="0"/>
              <a:t>Tuesday, June 21, 2022</a:t>
            </a:fld>
            <a:endParaRPr lang="en-US" dirty="0"/>
          </a:p>
        </p:txBody>
      </p:sp>
    </p:spTree>
    <p:extLst>
      <p:ext uri="{BB962C8B-B14F-4D97-AF65-F5344CB8AC3E}">
        <p14:creationId xmlns:p14="http://schemas.microsoft.com/office/powerpoint/2010/main" val="38831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531A537A-7854-4D45-9196-E6A3D261BC29}" type="datetime2">
              <a:rPr lang="en-US" smtClean="0"/>
              <a:t>Tuesday, June 21, 2022</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‹Nº›</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86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CFB43599-2C86-4D15-943C-62F736E796B4}" type="datetime2">
              <a:rPr lang="en-US" smtClean="0"/>
              <a:t>Tuesday, June 21, 2022</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‹Nº›</a:t>
            </a:fld>
            <a:endParaRPr lang="en-US"/>
          </a:p>
        </p:txBody>
      </p:sp>
    </p:spTree>
    <p:extLst>
      <p:ext uri="{BB962C8B-B14F-4D97-AF65-F5344CB8AC3E}">
        <p14:creationId xmlns:p14="http://schemas.microsoft.com/office/powerpoint/2010/main" val="2694448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37DEC53E-A82C-41BE-966A-0ECC31D1B6E9}" type="datetime2">
              <a:rPr lang="en-US" smtClean="0"/>
              <a:t>Tuesday, June 21, 2022</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‹Nº›</a:t>
            </a:fld>
            <a:endParaRPr lang="en-US"/>
          </a:p>
        </p:txBody>
      </p:sp>
    </p:spTree>
    <p:extLst>
      <p:ext uri="{BB962C8B-B14F-4D97-AF65-F5344CB8AC3E}">
        <p14:creationId xmlns:p14="http://schemas.microsoft.com/office/powerpoint/2010/main" val="2583761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685E3F11-7B28-48DF-9C93-615C474299FA}" type="datetime2">
              <a:rPr lang="en-US" smtClean="0"/>
              <a:t>Tuesday, June 21, 2022</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‹Nº›</a:t>
            </a:fld>
            <a:endParaRPr lang="en-US"/>
          </a:p>
        </p:txBody>
      </p:sp>
    </p:spTree>
    <p:extLst>
      <p:ext uri="{BB962C8B-B14F-4D97-AF65-F5344CB8AC3E}">
        <p14:creationId xmlns:p14="http://schemas.microsoft.com/office/powerpoint/2010/main" val="1645964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C21409BE-54CD-4413-A9C7-D0C54EE833DF}" type="datetime2">
              <a:rPr lang="en-US" smtClean="0"/>
              <a:t>Tuesday, June 21, 2022</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139885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E99B5D6F-4296-4457-BA23-5DD6F59E4DAE}" type="datetime2">
              <a:rPr lang="en-US" smtClean="0"/>
              <a:t>Tuesday, June 21, 2022</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126986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ABA72786-0BBA-4143-A8C5-49207BED7F47}" type="datetime2">
              <a:rPr lang="en-US" smtClean="0"/>
              <a:t>Tuesday, June 21, 2022</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‹Nº›</a:t>
            </a:fld>
            <a:endParaRPr lang="en-US"/>
          </a:p>
        </p:txBody>
      </p:sp>
    </p:spTree>
    <p:extLst>
      <p:ext uri="{BB962C8B-B14F-4D97-AF65-F5344CB8AC3E}">
        <p14:creationId xmlns:p14="http://schemas.microsoft.com/office/powerpoint/2010/main" val="210522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‹Nº›</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1EDDDCA9-0716-48C9-87BD-3566DE8A207E}" type="datetime2">
              <a:rPr lang="en-US" smtClean="0"/>
              <a:t>Tuesday, June 21, 2022</a:t>
            </a:fld>
            <a:endParaRPr lang="en-US" dirty="0"/>
          </a:p>
        </p:txBody>
      </p:sp>
    </p:spTree>
    <p:extLst>
      <p:ext uri="{BB962C8B-B14F-4D97-AF65-F5344CB8AC3E}">
        <p14:creationId xmlns:p14="http://schemas.microsoft.com/office/powerpoint/2010/main" val="51715511"/>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8">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BBC8B7-7119-A1B1-3B6C-16575EE1AB6E}"/>
              </a:ext>
            </a:extLst>
          </p:cNvPr>
          <p:cNvSpPr>
            <a:spLocks noGrp="1"/>
          </p:cNvSpPr>
          <p:nvPr>
            <p:ph type="ctrTitle"/>
          </p:nvPr>
        </p:nvSpPr>
        <p:spPr>
          <a:xfrm>
            <a:off x="448055" y="655199"/>
            <a:ext cx="5432045" cy="3295691"/>
          </a:xfrm>
        </p:spPr>
        <p:txBody>
          <a:bodyPr anchor="b">
            <a:noAutofit/>
          </a:bodyPr>
          <a:lstStyle/>
          <a:p>
            <a:r>
              <a:rPr lang="es-ES" sz="4000" dirty="0"/>
              <a:t>Herramienta de Software con una Base de Datos Integrada</a:t>
            </a:r>
            <a:br>
              <a:rPr lang="es-ES" sz="4000" dirty="0"/>
            </a:br>
            <a:r>
              <a:rPr lang="es-ES" sz="4000" dirty="0"/>
              <a:t>para el Estudio de la Epilepsia </a:t>
            </a:r>
            <a:br>
              <a:rPr lang="es-ES" sz="4000" dirty="0"/>
            </a:br>
            <a:r>
              <a:rPr lang="es-ES" sz="4000" dirty="0"/>
              <a:t>- Fase II -</a:t>
            </a:r>
            <a:endParaRPr lang="es-GT" sz="4000" dirty="0"/>
          </a:p>
        </p:txBody>
      </p:sp>
      <p:sp>
        <p:nvSpPr>
          <p:cNvPr id="3" name="Subtítulo 2">
            <a:extLst>
              <a:ext uri="{FF2B5EF4-FFF2-40B4-BE49-F238E27FC236}">
                <a16:creationId xmlns:a16="http://schemas.microsoft.com/office/drawing/2014/main" id="{D7F71722-3A39-7EEA-B960-80CE1FA796F7}"/>
              </a:ext>
            </a:extLst>
          </p:cNvPr>
          <p:cNvSpPr>
            <a:spLocks noGrp="1"/>
          </p:cNvSpPr>
          <p:nvPr>
            <p:ph type="subTitle" idx="1"/>
          </p:nvPr>
        </p:nvSpPr>
        <p:spPr>
          <a:xfrm>
            <a:off x="448055" y="5020574"/>
            <a:ext cx="5432045" cy="930282"/>
          </a:xfrm>
        </p:spPr>
        <p:txBody>
          <a:bodyPr>
            <a:normAutofit/>
          </a:bodyPr>
          <a:lstStyle/>
          <a:p>
            <a:pPr>
              <a:lnSpc>
                <a:spcPct val="110000"/>
              </a:lnSpc>
            </a:pPr>
            <a:r>
              <a:rPr lang="es-GT" sz="2800" dirty="0"/>
              <a:t>Jorge Diego Manrique Sáenz Carné 13600</a:t>
            </a:r>
          </a:p>
        </p:txBody>
      </p:sp>
      <p:cxnSp>
        <p:nvCxnSpPr>
          <p:cNvPr id="36" name="Straight Connector 10">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5432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37" name="Picture 3">
            <a:extLst>
              <a:ext uri="{FF2B5EF4-FFF2-40B4-BE49-F238E27FC236}">
                <a16:creationId xmlns:a16="http://schemas.microsoft.com/office/drawing/2014/main" id="{DC92545B-B5DC-4B21-977D-CDD1D46BCB97}"/>
              </a:ext>
            </a:extLst>
          </p:cNvPr>
          <p:cNvPicPr>
            <a:picLocks noChangeAspect="1"/>
          </p:cNvPicPr>
          <p:nvPr/>
        </p:nvPicPr>
        <p:blipFill rotWithShape="1">
          <a:blip r:embed="rId2"/>
          <a:srcRect l="19767" r="23000" b="-1"/>
          <a:stretch/>
        </p:blipFill>
        <p:spPr>
          <a:xfrm>
            <a:off x="6311900" y="10"/>
            <a:ext cx="5880100" cy="6857990"/>
          </a:xfrm>
          <a:prstGeom prst="rect">
            <a:avLst/>
          </a:prstGeom>
        </p:spPr>
      </p:pic>
      <p:sp>
        <p:nvSpPr>
          <p:cNvPr id="4" name="Marcador de número de diapositiva 3">
            <a:extLst>
              <a:ext uri="{FF2B5EF4-FFF2-40B4-BE49-F238E27FC236}">
                <a16:creationId xmlns:a16="http://schemas.microsoft.com/office/drawing/2014/main" id="{A42ED53C-3695-F3A1-3B85-BAEB3C93A9DB}"/>
              </a:ext>
            </a:extLst>
          </p:cNvPr>
          <p:cNvSpPr>
            <a:spLocks noGrp="1"/>
          </p:cNvSpPr>
          <p:nvPr>
            <p:ph type="sldNum" sz="quarter" idx="4"/>
          </p:nvPr>
        </p:nvSpPr>
        <p:spPr/>
        <p:txBody>
          <a:bodyPr/>
          <a:lstStyle/>
          <a:p>
            <a:fld id="{0D309695-DEC3-40DA-9DF5-330280C9D0E8}" type="slidenum">
              <a:rPr lang="en-US" smtClean="0"/>
              <a:pPr/>
              <a:t>1</a:t>
            </a:fld>
            <a:endParaRPr lang="en-US" dirty="0"/>
          </a:p>
        </p:txBody>
      </p:sp>
    </p:spTree>
    <p:extLst>
      <p:ext uri="{BB962C8B-B14F-4D97-AF65-F5344CB8AC3E}">
        <p14:creationId xmlns:p14="http://schemas.microsoft.com/office/powerpoint/2010/main" val="4277158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5008" y="226615"/>
            <a:ext cx="11301984" cy="950987"/>
          </a:xfrm>
        </p:spPr>
        <p:txBody>
          <a:bodyPr anchor="ctr"/>
          <a:lstStyle/>
          <a:p>
            <a:pPr algn="ctr"/>
            <a:r>
              <a:rPr lang="es-GT" dirty="0"/>
              <a:t>PRIMER PROTOTIPO</a:t>
            </a:r>
          </a:p>
        </p:txBody>
      </p:sp>
      <p:sp>
        <p:nvSpPr>
          <p:cNvPr id="3" name="Marcador de contenido 2">
            <a:extLst>
              <a:ext uri="{FF2B5EF4-FFF2-40B4-BE49-F238E27FC236}">
                <a16:creationId xmlns:a16="http://schemas.microsoft.com/office/drawing/2014/main" id="{C34B24D9-C2F4-F449-F78E-DBCA1DA8254E}"/>
              </a:ext>
            </a:extLst>
          </p:cNvPr>
          <p:cNvSpPr>
            <a:spLocks noGrp="1"/>
          </p:cNvSpPr>
          <p:nvPr>
            <p:ph idx="1"/>
          </p:nvPr>
        </p:nvSpPr>
        <p:spPr>
          <a:xfrm>
            <a:off x="1311563" y="1633601"/>
            <a:ext cx="9568874" cy="4379272"/>
          </a:xfrm>
        </p:spPr>
        <p:txBody>
          <a:bodyPr>
            <a:noAutofit/>
          </a:bodyPr>
          <a:lstStyle/>
          <a:p>
            <a:pPr marL="1944" indent="0">
              <a:buNone/>
            </a:pPr>
            <a:endParaRPr lang="es-GT" sz="2000" dirty="0"/>
          </a:p>
        </p:txBody>
      </p:sp>
      <p:pic>
        <p:nvPicPr>
          <p:cNvPr id="4" name="Imagen 3">
            <a:extLst>
              <a:ext uri="{FF2B5EF4-FFF2-40B4-BE49-F238E27FC236}">
                <a16:creationId xmlns:a16="http://schemas.microsoft.com/office/drawing/2014/main" id="{645059F8-A254-D3F7-80BE-F524E19CD803}"/>
              </a:ext>
            </a:extLst>
          </p:cNvPr>
          <p:cNvPicPr>
            <a:picLocks noChangeAspect="1"/>
          </p:cNvPicPr>
          <p:nvPr/>
        </p:nvPicPr>
        <p:blipFill>
          <a:blip r:embed="rId2"/>
          <a:stretch>
            <a:fillRect/>
          </a:stretch>
        </p:blipFill>
        <p:spPr>
          <a:xfrm>
            <a:off x="442912" y="1073056"/>
            <a:ext cx="3873845" cy="5269683"/>
          </a:xfrm>
          <a:prstGeom prst="rect">
            <a:avLst/>
          </a:prstGeom>
        </p:spPr>
      </p:pic>
      <p:pic>
        <p:nvPicPr>
          <p:cNvPr id="5" name="Imagen 4">
            <a:extLst>
              <a:ext uri="{FF2B5EF4-FFF2-40B4-BE49-F238E27FC236}">
                <a16:creationId xmlns:a16="http://schemas.microsoft.com/office/drawing/2014/main" id="{3D08621D-CFB8-2B3C-2796-1C16DBFEF9AE}"/>
              </a:ext>
            </a:extLst>
          </p:cNvPr>
          <p:cNvPicPr>
            <a:picLocks noChangeAspect="1"/>
          </p:cNvPicPr>
          <p:nvPr/>
        </p:nvPicPr>
        <p:blipFill>
          <a:blip r:embed="rId3"/>
          <a:stretch>
            <a:fillRect/>
          </a:stretch>
        </p:blipFill>
        <p:spPr>
          <a:xfrm>
            <a:off x="4621879" y="4806432"/>
            <a:ext cx="6451611" cy="1873503"/>
          </a:xfrm>
          <a:prstGeom prst="rect">
            <a:avLst/>
          </a:prstGeom>
        </p:spPr>
      </p:pic>
      <p:pic>
        <p:nvPicPr>
          <p:cNvPr id="7" name="Imagen 6">
            <a:extLst>
              <a:ext uri="{FF2B5EF4-FFF2-40B4-BE49-F238E27FC236}">
                <a16:creationId xmlns:a16="http://schemas.microsoft.com/office/drawing/2014/main" id="{6163C32E-0111-AC33-EB2B-5ABC59811F10}"/>
              </a:ext>
            </a:extLst>
          </p:cNvPr>
          <p:cNvPicPr>
            <a:picLocks noChangeAspect="1"/>
          </p:cNvPicPr>
          <p:nvPr/>
        </p:nvPicPr>
        <p:blipFill>
          <a:blip r:embed="rId4"/>
          <a:stretch>
            <a:fillRect/>
          </a:stretch>
        </p:blipFill>
        <p:spPr>
          <a:xfrm>
            <a:off x="8970176" y="2834367"/>
            <a:ext cx="2698113" cy="1916693"/>
          </a:xfrm>
          <a:prstGeom prst="rect">
            <a:avLst/>
          </a:prstGeom>
        </p:spPr>
      </p:pic>
      <p:pic>
        <p:nvPicPr>
          <p:cNvPr id="9" name="Imagen 8">
            <a:extLst>
              <a:ext uri="{FF2B5EF4-FFF2-40B4-BE49-F238E27FC236}">
                <a16:creationId xmlns:a16="http://schemas.microsoft.com/office/drawing/2014/main" id="{F3832D0D-8A05-762F-BEBF-565A9211CD62}"/>
              </a:ext>
            </a:extLst>
          </p:cNvPr>
          <p:cNvPicPr>
            <a:picLocks noChangeAspect="1"/>
          </p:cNvPicPr>
          <p:nvPr/>
        </p:nvPicPr>
        <p:blipFill>
          <a:blip r:embed="rId5"/>
          <a:stretch>
            <a:fillRect/>
          </a:stretch>
        </p:blipFill>
        <p:spPr>
          <a:xfrm>
            <a:off x="4612705" y="1073056"/>
            <a:ext cx="3873845" cy="3274321"/>
          </a:xfrm>
          <a:prstGeom prst="rect">
            <a:avLst/>
          </a:prstGeom>
        </p:spPr>
      </p:pic>
      <p:sp>
        <p:nvSpPr>
          <p:cNvPr id="6" name="Marcador de número de diapositiva 5">
            <a:extLst>
              <a:ext uri="{FF2B5EF4-FFF2-40B4-BE49-F238E27FC236}">
                <a16:creationId xmlns:a16="http://schemas.microsoft.com/office/drawing/2014/main" id="{B35C2387-952D-5B60-F5AD-59C37A239894}"/>
              </a:ext>
            </a:extLst>
          </p:cNvPr>
          <p:cNvSpPr>
            <a:spLocks noGrp="1"/>
          </p:cNvSpPr>
          <p:nvPr>
            <p:ph type="sldNum" sz="quarter" idx="4"/>
          </p:nvPr>
        </p:nvSpPr>
        <p:spPr/>
        <p:txBody>
          <a:bodyPr/>
          <a:lstStyle/>
          <a:p>
            <a:fld id="{0D309695-DEC3-40DA-9DF5-330280C9D0E8}" type="slidenum">
              <a:rPr lang="en-US" smtClean="0"/>
              <a:pPr/>
              <a:t>10</a:t>
            </a:fld>
            <a:endParaRPr lang="en-US" dirty="0"/>
          </a:p>
        </p:txBody>
      </p:sp>
      <p:sp>
        <p:nvSpPr>
          <p:cNvPr id="10" name="CuadroTexto 9">
            <a:extLst>
              <a:ext uri="{FF2B5EF4-FFF2-40B4-BE49-F238E27FC236}">
                <a16:creationId xmlns:a16="http://schemas.microsoft.com/office/drawing/2014/main" id="{2517D688-A36B-31E5-0778-F36329618B10}"/>
              </a:ext>
            </a:extLst>
          </p:cNvPr>
          <p:cNvSpPr txBox="1"/>
          <p:nvPr/>
        </p:nvSpPr>
        <p:spPr>
          <a:xfrm>
            <a:off x="8930824" y="803042"/>
            <a:ext cx="2776816" cy="2031325"/>
          </a:xfrm>
          <a:prstGeom prst="rect">
            <a:avLst/>
          </a:prstGeom>
          <a:noFill/>
        </p:spPr>
        <p:txBody>
          <a:bodyPr wrap="square" rtlCol="0">
            <a:spAutoFit/>
          </a:bodyPr>
          <a:lstStyle/>
          <a:p>
            <a:pPr marL="285750" indent="-285750">
              <a:buFont typeface="Arial" panose="020B0604020202020204" pitchFamily="34" charset="0"/>
              <a:buChar char="•"/>
            </a:pPr>
            <a:r>
              <a:rPr lang="es-GT" i="1" dirty="0"/>
              <a:t>X </a:t>
            </a:r>
            <a:r>
              <a:rPr lang="es-GT" i="1" dirty="0" err="1"/>
              <a:t>csv</a:t>
            </a:r>
            <a:r>
              <a:rPr lang="es-GT" i="1" dirty="0"/>
              <a:t> </a:t>
            </a:r>
            <a:r>
              <a:rPr lang="es-GT" i="1" dirty="0" err="1"/>
              <a:t>login</a:t>
            </a:r>
            <a:endParaRPr lang="es-GT" i="1" dirty="0"/>
          </a:p>
          <a:p>
            <a:pPr marL="285750" indent="-285750">
              <a:buFont typeface="Arial" panose="020B0604020202020204" pitchFamily="34" charset="0"/>
              <a:buChar char="•"/>
            </a:pPr>
            <a:r>
              <a:rPr lang="es-GT" i="1" dirty="0" err="1"/>
              <a:t>Brainstorm</a:t>
            </a:r>
            <a:endParaRPr lang="es-GT" i="1" dirty="0"/>
          </a:p>
          <a:p>
            <a:pPr marL="285750" indent="-285750">
              <a:buFont typeface="Arial" panose="020B0604020202020204" pitchFamily="34" charset="0"/>
              <a:buChar char="•"/>
            </a:pPr>
            <a:r>
              <a:rPr lang="es-GT" dirty="0"/>
              <a:t>Nueva Entidades y Atributos</a:t>
            </a:r>
          </a:p>
          <a:p>
            <a:pPr marL="285750" indent="-285750">
              <a:buFont typeface="Arial" panose="020B0604020202020204" pitchFamily="34" charset="0"/>
              <a:buChar char="•"/>
            </a:pPr>
            <a:r>
              <a:rPr lang="es-GT" dirty="0"/>
              <a:t>Bajo nivel</a:t>
            </a:r>
          </a:p>
          <a:p>
            <a:pPr marL="285750" indent="-285750">
              <a:buFont typeface="Arial" panose="020B0604020202020204" pitchFamily="34" charset="0"/>
              <a:buChar char="•"/>
            </a:pPr>
            <a:r>
              <a:rPr lang="es-GT" dirty="0"/>
              <a:t>Roles</a:t>
            </a:r>
          </a:p>
          <a:p>
            <a:pPr marL="285750" indent="-285750">
              <a:buFont typeface="Arial" panose="020B0604020202020204" pitchFamily="34" charset="0"/>
              <a:buChar char="•"/>
            </a:pPr>
            <a:r>
              <a:rPr lang="es-GT" dirty="0"/>
              <a:t>Pruebas de concepto</a:t>
            </a:r>
          </a:p>
        </p:txBody>
      </p:sp>
      <p:sp>
        <p:nvSpPr>
          <p:cNvPr id="11" name="Rectángulo 10">
            <a:extLst>
              <a:ext uri="{FF2B5EF4-FFF2-40B4-BE49-F238E27FC236}">
                <a16:creationId xmlns:a16="http://schemas.microsoft.com/office/drawing/2014/main" id="{5F072A90-40A6-7977-A393-B1CE9B5A206E}"/>
              </a:ext>
            </a:extLst>
          </p:cNvPr>
          <p:cNvSpPr/>
          <p:nvPr/>
        </p:nvSpPr>
        <p:spPr>
          <a:xfrm>
            <a:off x="4826410" y="1345917"/>
            <a:ext cx="2022964" cy="133032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96338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8056" y="388800"/>
            <a:ext cx="11301984" cy="950987"/>
          </a:xfrm>
        </p:spPr>
        <p:txBody>
          <a:bodyPr anchor="ctr"/>
          <a:lstStyle/>
          <a:p>
            <a:pPr algn="ctr"/>
            <a:r>
              <a:rPr lang="es-GT" dirty="0"/>
              <a:t>SEGUNDO PROTOTIPO</a:t>
            </a:r>
          </a:p>
        </p:txBody>
      </p:sp>
      <p:pic>
        <p:nvPicPr>
          <p:cNvPr id="8" name="Marcador de contenido 7" descr="Imagen que contiene Texto&#10;&#10;Descripción generada automáticamente">
            <a:extLst>
              <a:ext uri="{FF2B5EF4-FFF2-40B4-BE49-F238E27FC236}">
                <a16:creationId xmlns:a16="http://schemas.microsoft.com/office/drawing/2014/main" id="{B9A36FCC-0990-02B4-117E-97DD939CAC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4049" y="1556893"/>
            <a:ext cx="2782444" cy="4379912"/>
          </a:xfrm>
        </p:spPr>
      </p:pic>
      <p:pic>
        <p:nvPicPr>
          <p:cNvPr id="9" name="Imagen 8">
            <a:extLst>
              <a:ext uri="{FF2B5EF4-FFF2-40B4-BE49-F238E27FC236}">
                <a16:creationId xmlns:a16="http://schemas.microsoft.com/office/drawing/2014/main" id="{7883813A-B692-CAC0-B25D-6B5B2E8F97FF}"/>
              </a:ext>
            </a:extLst>
          </p:cNvPr>
          <p:cNvPicPr>
            <a:picLocks noChangeAspect="1"/>
          </p:cNvPicPr>
          <p:nvPr/>
        </p:nvPicPr>
        <p:blipFill>
          <a:blip r:embed="rId3"/>
          <a:stretch>
            <a:fillRect/>
          </a:stretch>
        </p:blipFill>
        <p:spPr>
          <a:xfrm>
            <a:off x="6235508" y="1227385"/>
            <a:ext cx="4840036" cy="5191703"/>
          </a:xfrm>
          <a:prstGeom prst="rect">
            <a:avLst/>
          </a:prstGeom>
        </p:spPr>
      </p:pic>
      <p:sp>
        <p:nvSpPr>
          <p:cNvPr id="10" name="Rectángulo 9">
            <a:extLst>
              <a:ext uri="{FF2B5EF4-FFF2-40B4-BE49-F238E27FC236}">
                <a16:creationId xmlns:a16="http://schemas.microsoft.com/office/drawing/2014/main" id="{855C1EAF-C16E-D108-D56D-0684F51F401F}"/>
              </a:ext>
            </a:extLst>
          </p:cNvPr>
          <p:cNvSpPr/>
          <p:nvPr/>
        </p:nvSpPr>
        <p:spPr>
          <a:xfrm>
            <a:off x="9989369" y="1271897"/>
            <a:ext cx="1090769" cy="133032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4" name="Marcador de número de diapositiva 3">
            <a:extLst>
              <a:ext uri="{FF2B5EF4-FFF2-40B4-BE49-F238E27FC236}">
                <a16:creationId xmlns:a16="http://schemas.microsoft.com/office/drawing/2014/main" id="{B0FB4777-D881-A1ED-2620-AA42E87724E9}"/>
              </a:ext>
            </a:extLst>
          </p:cNvPr>
          <p:cNvSpPr>
            <a:spLocks noGrp="1"/>
          </p:cNvSpPr>
          <p:nvPr>
            <p:ph type="sldNum" sz="quarter" idx="4"/>
          </p:nvPr>
        </p:nvSpPr>
        <p:spPr/>
        <p:txBody>
          <a:bodyPr/>
          <a:lstStyle/>
          <a:p>
            <a:fld id="{0D309695-DEC3-40DA-9DF5-330280C9D0E8}" type="slidenum">
              <a:rPr lang="en-US" smtClean="0"/>
              <a:pPr/>
              <a:t>11</a:t>
            </a:fld>
            <a:endParaRPr lang="en-US" dirty="0"/>
          </a:p>
        </p:txBody>
      </p:sp>
      <p:sp>
        <p:nvSpPr>
          <p:cNvPr id="11" name="CuadroTexto 10">
            <a:extLst>
              <a:ext uri="{FF2B5EF4-FFF2-40B4-BE49-F238E27FC236}">
                <a16:creationId xmlns:a16="http://schemas.microsoft.com/office/drawing/2014/main" id="{2941A1DC-F459-56F6-5F95-B63457682D1F}"/>
              </a:ext>
            </a:extLst>
          </p:cNvPr>
          <p:cNvSpPr txBox="1"/>
          <p:nvPr/>
        </p:nvSpPr>
        <p:spPr>
          <a:xfrm>
            <a:off x="682460" y="1556893"/>
            <a:ext cx="2352826" cy="2031325"/>
          </a:xfrm>
          <a:prstGeom prst="rect">
            <a:avLst/>
          </a:prstGeom>
          <a:noFill/>
        </p:spPr>
        <p:txBody>
          <a:bodyPr wrap="square" rtlCol="0">
            <a:spAutoFit/>
          </a:bodyPr>
          <a:lstStyle/>
          <a:p>
            <a:pPr marL="285750" indent="-285750">
              <a:buFont typeface="Arial" panose="020B0604020202020204" pitchFamily="34" charset="0"/>
              <a:buChar char="•"/>
            </a:pPr>
            <a:r>
              <a:rPr lang="es-GT" dirty="0"/>
              <a:t>Matlab</a:t>
            </a:r>
          </a:p>
          <a:p>
            <a:pPr marL="285750" indent="-285750">
              <a:buFont typeface="Arial" panose="020B0604020202020204" pitchFamily="34" charset="0"/>
              <a:buChar char="•"/>
            </a:pPr>
            <a:r>
              <a:rPr lang="es-GT" dirty="0"/>
              <a:t>Nueva Entidad y Atributos</a:t>
            </a:r>
          </a:p>
          <a:p>
            <a:pPr marL="285750" indent="-285750">
              <a:buFont typeface="Arial" panose="020B0604020202020204" pitchFamily="34" charset="0"/>
              <a:buChar char="•"/>
            </a:pPr>
            <a:r>
              <a:rPr lang="es-GT" dirty="0"/>
              <a:t>Prototipo funcional</a:t>
            </a:r>
          </a:p>
          <a:p>
            <a:pPr marL="285750" indent="-285750">
              <a:buFont typeface="Arial" panose="020B0604020202020204" pitchFamily="34" charset="0"/>
              <a:buChar char="•"/>
            </a:pPr>
            <a:r>
              <a:rPr lang="es-GT" i="1" dirty="0" err="1"/>
              <a:t>Grants</a:t>
            </a:r>
            <a:r>
              <a:rPr lang="es-GT" dirty="0"/>
              <a:t>/Creación de usuarios</a:t>
            </a:r>
            <a:endParaRPr lang="es-GT" i="1" dirty="0"/>
          </a:p>
        </p:txBody>
      </p:sp>
    </p:spTree>
    <p:extLst>
      <p:ext uri="{BB962C8B-B14F-4D97-AF65-F5344CB8AC3E}">
        <p14:creationId xmlns:p14="http://schemas.microsoft.com/office/powerpoint/2010/main" val="113339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8056" y="388800"/>
            <a:ext cx="11301984" cy="950987"/>
          </a:xfrm>
        </p:spPr>
        <p:txBody>
          <a:bodyPr anchor="ctr"/>
          <a:lstStyle/>
          <a:p>
            <a:pPr algn="ctr"/>
            <a:r>
              <a:rPr lang="es-GT" dirty="0"/>
              <a:t>TERCER PROTOTIPO</a:t>
            </a:r>
          </a:p>
        </p:txBody>
      </p:sp>
      <p:sp>
        <p:nvSpPr>
          <p:cNvPr id="3" name="Marcador de número de diapositiva 2">
            <a:extLst>
              <a:ext uri="{FF2B5EF4-FFF2-40B4-BE49-F238E27FC236}">
                <a16:creationId xmlns:a16="http://schemas.microsoft.com/office/drawing/2014/main" id="{7D41E9B8-3EAD-31AC-3091-F860E910008A}"/>
              </a:ext>
            </a:extLst>
          </p:cNvPr>
          <p:cNvSpPr>
            <a:spLocks noGrp="1"/>
          </p:cNvSpPr>
          <p:nvPr>
            <p:ph type="sldNum" sz="quarter" idx="4"/>
          </p:nvPr>
        </p:nvSpPr>
        <p:spPr/>
        <p:txBody>
          <a:bodyPr/>
          <a:lstStyle/>
          <a:p>
            <a:fld id="{0D309695-DEC3-40DA-9DF5-330280C9D0E8}" type="slidenum">
              <a:rPr lang="en-US" smtClean="0"/>
              <a:pPr/>
              <a:t>12</a:t>
            </a:fld>
            <a:endParaRPr lang="en-US" dirty="0"/>
          </a:p>
        </p:txBody>
      </p:sp>
      <p:sp>
        <p:nvSpPr>
          <p:cNvPr id="18" name="CuadroTexto 17">
            <a:extLst>
              <a:ext uri="{FF2B5EF4-FFF2-40B4-BE49-F238E27FC236}">
                <a16:creationId xmlns:a16="http://schemas.microsoft.com/office/drawing/2014/main" id="{5B881D97-1312-ECA9-3D94-91568B93AEFE}"/>
              </a:ext>
            </a:extLst>
          </p:cNvPr>
          <p:cNvSpPr txBox="1"/>
          <p:nvPr/>
        </p:nvSpPr>
        <p:spPr>
          <a:xfrm>
            <a:off x="1103838" y="1339787"/>
            <a:ext cx="3400051" cy="369332"/>
          </a:xfrm>
          <a:prstGeom prst="rect">
            <a:avLst/>
          </a:prstGeom>
          <a:noFill/>
        </p:spPr>
        <p:txBody>
          <a:bodyPr wrap="square" rtlCol="0">
            <a:spAutoFit/>
          </a:bodyPr>
          <a:lstStyle/>
          <a:p>
            <a:pPr marL="742950" lvl="1" indent="-285750">
              <a:buFont typeface="Arial" panose="020B0604020202020204" pitchFamily="34" charset="0"/>
              <a:buChar char="•"/>
            </a:pPr>
            <a:r>
              <a:rPr lang="es-GT" dirty="0"/>
              <a:t>Recuperar contraseña</a:t>
            </a:r>
          </a:p>
        </p:txBody>
      </p:sp>
      <p:pic>
        <p:nvPicPr>
          <p:cNvPr id="10" name="Imagen 9" descr="Imagen que contiene Texto&#10;&#10;Descripción generada automáticamente">
            <a:extLst>
              <a:ext uri="{FF2B5EF4-FFF2-40B4-BE49-F238E27FC236}">
                <a16:creationId xmlns:a16="http://schemas.microsoft.com/office/drawing/2014/main" id="{92BB385B-0F63-84E5-C087-844AEF632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338" y="1825895"/>
            <a:ext cx="2949770" cy="4643305"/>
          </a:xfrm>
          <a:prstGeom prst="rect">
            <a:avLst/>
          </a:prstGeom>
        </p:spPr>
      </p:pic>
    </p:spTree>
    <p:extLst>
      <p:ext uri="{BB962C8B-B14F-4D97-AF65-F5344CB8AC3E}">
        <p14:creationId xmlns:p14="http://schemas.microsoft.com/office/powerpoint/2010/main" val="215992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E82E54-2B01-DA0A-73B5-4389A86B3AF1}"/>
              </a:ext>
            </a:extLst>
          </p:cNvPr>
          <p:cNvSpPr>
            <a:spLocks noGrp="1"/>
          </p:cNvSpPr>
          <p:nvPr>
            <p:ph type="sldNum" sz="quarter" idx="4"/>
          </p:nvPr>
        </p:nvSpPr>
        <p:spPr/>
        <p:txBody>
          <a:bodyPr/>
          <a:lstStyle/>
          <a:p>
            <a:fld id="{0D309695-DEC3-40DA-9DF5-330280C9D0E8}" type="slidenum">
              <a:rPr lang="en-US" smtClean="0"/>
              <a:pPr/>
              <a:t>13</a:t>
            </a:fld>
            <a:endParaRPr lang="en-US" dirty="0"/>
          </a:p>
        </p:txBody>
      </p:sp>
      <p:sp>
        <p:nvSpPr>
          <p:cNvPr id="5" name="CuadroTexto 4">
            <a:extLst>
              <a:ext uri="{FF2B5EF4-FFF2-40B4-BE49-F238E27FC236}">
                <a16:creationId xmlns:a16="http://schemas.microsoft.com/office/drawing/2014/main" id="{3EE80AC5-4899-3EEA-B140-26BD6971B847}"/>
              </a:ext>
            </a:extLst>
          </p:cNvPr>
          <p:cNvSpPr txBox="1"/>
          <p:nvPr/>
        </p:nvSpPr>
        <p:spPr>
          <a:xfrm>
            <a:off x="725147" y="665532"/>
            <a:ext cx="4982926" cy="1200329"/>
          </a:xfrm>
          <a:prstGeom prst="rect">
            <a:avLst/>
          </a:prstGeom>
          <a:noFill/>
        </p:spPr>
        <p:txBody>
          <a:bodyPr wrap="square" rtlCol="0">
            <a:spAutoFit/>
          </a:bodyPr>
          <a:lstStyle/>
          <a:p>
            <a:pPr marL="742950" lvl="1" indent="-285750">
              <a:buFont typeface="Arial" panose="020B0604020202020204" pitchFamily="34" charset="0"/>
              <a:buChar char="•"/>
            </a:pPr>
            <a:r>
              <a:rPr lang="es-GT" dirty="0"/>
              <a:t>GUI para configuración de servicio de “Recuperar contraseña”</a:t>
            </a:r>
          </a:p>
          <a:p>
            <a:pPr marL="742950" lvl="1" indent="-285750">
              <a:buFont typeface="Arial" panose="020B0604020202020204" pitchFamily="34" charset="0"/>
              <a:buChar char="•"/>
            </a:pPr>
            <a:endParaRPr lang="es-GT" dirty="0"/>
          </a:p>
          <a:p>
            <a:pPr marL="742950" lvl="1" indent="-285750">
              <a:buFont typeface="Arial" panose="020B0604020202020204" pitchFamily="34" charset="0"/>
              <a:buChar char="•"/>
            </a:pPr>
            <a:r>
              <a:rPr lang="es-GT" dirty="0" err="1"/>
              <a:t>Root</a:t>
            </a:r>
            <a:endParaRPr lang="es-GT" dirty="0"/>
          </a:p>
        </p:txBody>
      </p:sp>
      <p:pic>
        <p:nvPicPr>
          <p:cNvPr id="7" name="Imagen 6" descr="Imagen que contiene Texto&#10;&#10;Descripción generada automáticamente">
            <a:extLst>
              <a:ext uri="{FF2B5EF4-FFF2-40B4-BE49-F238E27FC236}">
                <a16:creationId xmlns:a16="http://schemas.microsoft.com/office/drawing/2014/main" id="{4BDFF815-A4BB-3EBB-DC4B-CBD08A693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929" y="744537"/>
            <a:ext cx="3533775" cy="5572125"/>
          </a:xfrm>
          <a:prstGeom prst="rect">
            <a:avLst/>
          </a:prstGeom>
        </p:spPr>
      </p:pic>
    </p:spTree>
    <p:extLst>
      <p:ext uri="{BB962C8B-B14F-4D97-AF65-F5344CB8AC3E}">
        <p14:creationId xmlns:p14="http://schemas.microsoft.com/office/powerpoint/2010/main" val="4024091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C382E36-E006-7C56-F2B1-B4A8FB535E6F}"/>
              </a:ext>
            </a:extLst>
          </p:cNvPr>
          <p:cNvSpPr>
            <a:spLocks noGrp="1"/>
          </p:cNvSpPr>
          <p:nvPr>
            <p:ph type="sldNum" sz="quarter" idx="4"/>
          </p:nvPr>
        </p:nvSpPr>
        <p:spPr/>
        <p:txBody>
          <a:bodyPr/>
          <a:lstStyle/>
          <a:p>
            <a:fld id="{0D309695-DEC3-40DA-9DF5-330280C9D0E8}" type="slidenum">
              <a:rPr lang="en-US" smtClean="0"/>
              <a:pPr/>
              <a:t>14</a:t>
            </a:fld>
            <a:endParaRPr lang="en-US" dirty="0"/>
          </a:p>
        </p:txBody>
      </p:sp>
      <p:sp>
        <p:nvSpPr>
          <p:cNvPr id="5" name="CuadroTexto 4">
            <a:extLst>
              <a:ext uri="{FF2B5EF4-FFF2-40B4-BE49-F238E27FC236}">
                <a16:creationId xmlns:a16="http://schemas.microsoft.com/office/drawing/2014/main" id="{7375A180-4580-B4EB-0C68-18748352E0F7}"/>
              </a:ext>
            </a:extLst>
          </p:cNvPr>
          <p:cNvSpPr txBox="1"/>
          <p:nvPr/>
        </p:nvSpPr>
        <p:spPr>
          <a:xfrm>
            <a:off x="646546" y="613237"/>
            <a:ext cx="3131127" cy="369332"/>
          </a:xfrm>
          <a:prstGeom prst="rect">
            <a:avLst/>
          </a:prstGeom>
          <a:noFill/>
        </p:spPr>
        <p:txBody>
          <a:bodyPr wrap="square" rtlCol="0">
            <a:spAutoFit/>
          </a:bodyPr>
          <a:lstStyle/>
          <a:p>
            <a:pPr marL="285750" indent="-285750">
              <a:buFont typeface="Arial" panose="020B0604020202020204" pitchFamily="34" charset="0"/>
              <a:buChar char="•"/>
            </a:pPr>
            <a:r>
              <a:rPr lang="es-GT" i="1" dirty="0" err="1"/>
              <a:t>Merge</a:t>
            </a:r>
            <a:r>
              <a:rPr lang="es-GT" i="1" dirty="0"/>
              <a:t>  </a:t>
            </a:r>
            <a:r>
              <a:rPr lang="es-GT" dirty="0"/>
              <a:t>fases anteriores</a:t>
            </a:r>
            <a:endParaRPr lang="es-GT" i="1" dirty="0"/>
          </a:p>
        </p:txBody>
      </p:sp>
      <p:pic>
        <p:nvPicPr>
          <p:cNvPr id="6" name="Imagen 5" descr="Interfaz de usuario gráfica, Aplicación&#10;&#10;Descripción generada automáticamente">
            <a:extLst>
              <a:ext uri="{FF2B5EF4-FFF2-40B4-BE49-F238E27FC236}">
                <a16:creationId xmlns:a16="http://schemas.microsoft.com/office/drawing/2014/main" id="{3A72B5BB-974A-9C71-7ADC-16536ED19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411" y="982569"/>
            <a:ext cx="6945662" cy="5289785"/>
          </a:xfrm>
          <a:prstGeom prst="rect">
            <a:avLst/>
          </a:prstGeom>
        </p:spPr>
      </p:pic>
    </p:spTree>
    <p:extLst>
      <p:ext uri="{BB962C8B-B14F-4D97-AF65-F5344CB8AC3E}">
        <p14:creationId xmlns:p14="http://schemas.microsoft.com/office/powerpoint/2010/main" val="3310440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D41E9B8-3EAD-31AC-3091-F860E910008A}"/>
              </a:ext>
            </a:extLst>
          </p:cNvPr>
          <p:cNvSpPr>
            <a:spLocks noGrp="1"/>
          </p:cNvSpPr>
          <p:nvPr>
            <p:ph type="sldNum" sz="quarter" idx="4"/>
          </p:nvPr>
        </p:nvSpPr>
        <p:spPr/>
        <p:txBody>
          <a:bodyPr/>
          <a:lstStyle/>
          <a:p>
            <a:fld id="{0D309695-DEC3-40DA-9DF5-330280C9D0E8}" type="slidenum">
              <a:rPr lang="en-US" smtClean="0"/>
              <a:pPr/>
              <a:t>15</a:t>
            </a:fld>
            <a:endParaRPr lang="en-US" dirty="0"/>
          </a:p>
        </p:txBody>
      </p:sp>
      <p:sp>
        <p:nvSpPr>
          <p:cNvPr id="16" name="CuadroTexto 15">
            <a:extLst>
              <a:ext uri="{FF2B5EF4-FFF2-40B4-BE49-F238E27FC236}">
                <a16:creationId xmlns:a16="http://schemas.microsoft.com/office/drawing/2014/main" id="{6A5E264C-5BF3-ACE7-C8C8-E4BBBE536C6D}"/>
              </a:ext>
            </a:extLst>
          </p:cNvPr>
          <p:cNvSpPr txBox="1"/>
          <p:nvPr/>
        </p:nvSpPr>
        <p:spPr>
          <a:xfrm>
            <a:off x="1276639" y="342566"/>
            <a:ext cx="3969616" cy="646331"/>
          </a:xfrm>
          <a:prstGeom prst="rect">
            <a:avLst/>
          </a:prstGeom>
          <a:noFill/>
        </p:spPr>
        <p:txBody>
          <a:bodyPr wrap="square" rtlCol="0">
            <a:spAutoFit/>
          </a:bodyPr>
          <a:lstStyle/>
          <a:p>
            <a:pPr marL="285750" indent="-285750">
              <a:buFont typeface="Arial" panose="020B0604020202020204" pitchFamily="34" charset="0"/>
              <a:buChar char="•"/>
            </a:pPr>
            <a:r>
              <a:rPr lang="es-GT" dirty="0"/>
              <a:t>Creación de usuarios</a:t>
            </a:r>
          </a:p>
          <a:p>
            <a:pPr marL="742950" lvl="1" indent="-285750">
              <a:buFont typeface="Arial" panose="020B0604020202020204" pitchFamily="34" charset="0"/>
              <a:buChar char="•"/>
            </a:pPr>
            <a:r>
              <a:rPr lang="es-GT" dirty="0"/>
              <a:t>Roles predeterminados</a:t>
            </a:r>
          </a:p>
        </p:txBody>
      </p:sp>
      <p:pic>
        <p:nvPicPr>
          <p:cNvPr id="6" name="Imagen 5" descr="Imagen que contiene monitor, electrónica, tabla, computadora&#10;&#10;Descripción generada automáticamente">
            <a:extLst>
              <a:ext uri="{FF2B5EF4-FFF2-40B4-BE49-F238E27FC236}">
                <a16:creationId xmlns:a16="http://schemas.microsoft.com/office/drawing/2014/main" id="{02522E44-2965-DEBB-2C63-76CE11231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56" y="779542"/>
            <a:ext cx="5973906" cy="5763960"/>
          </a:xfrm>
          <a:prstGeom prst="rect">
            <a:avLst/>
          </a:prstGeom>
        </p:spPr>
      </p:pic>
    </p:spTree>
    <p:extLst>
      <p:ext uri="{BB962C8B-B14F-4D97-AF65-F5344CB8AC3E}">
        <p14:creationId xmlns:p14="http://schemas.microsoft.com/office/powerpoint/2010/main" val="231909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99B15AF-E019-4EA2-CC75-5C013C3A6081}"/>
              </a:ext>
            </a:extLst>
          </p:cNvPr>
          <p:cNvSpPr>
            <a:spLocks noGrp="1"/>
          </p:cNvSpPr>
          <p:nvPr>
            <p:ph type="sldNum" sz="quarter" idx="4"/>
          </p:nvPr>
        </p:nvSpPr>
        <p:spPr/>
        <p:txBody>
          <a:bodyPr/>
          <a:lstStyle/>
          <a:p>
            <a:fld id="{0D309695-DEC3-40DA-9DF5-330280C9D0E8}" type="slidenum">
              <a:rPr lang="en-US" smtClean="0"/>
              <a:pPr/>
              <a:t>16</a:t>
            </a:fld>
            <a:endParaRPr lang="en-US" dirty="0"/>
          </a:p>
        </p:txBody>
      </p:sp>
      <p:sp>
        <p:nvSpPr>
          <p:cNvPr id="16" name="CuadroTexto 15">
            <a:extLst>
              <a:ext uri="{FF2B5EF4-FFF2-40B4-BE49-F238E27FC236}">
                <a16:creationId xmlns:a16="http://schemas.microsoft.com/office/drawing/2014/main" id="{24D5AAB1-E8DC-5E90-05D2-1550F8C8797C}"/>
              </a:ext>
            </a:extLst>
          </p:cNvPr>
          <p:cNvSpPr txBox="1"/>
          <p:nvPr/>
        </p:nvSpPr>
        <p:spPr>
          <a:xfrm>
            <a:off x="905164" y="640946"/>
            <a:ext cx="3583709" cy="646331"/>
          </a:xfrm>
          <a:prstGeom prst="rect">
            <a:avLst/>
          </a:prstGeom>
          <a:noFill/>
        </p:spPr>
        <p:txBody>
          <a:bodyPr wrap="square" rtlCol="0">
            <a:spAutoFit/>
          </a:bodyPr>
          <a:lstStyle/>
          <a:p>
            <a:pPr marL="285750" indent="-285750">
              <a:buFont typeface="Arial" panose="020B0604020202020204" pitchFamily="34" charset="0"/>
              <a:buChar char="•"/>
            </a:pPr>
            <a:r>
              <a:rPr lang="es-GT" dirty="0"/>
              <a:t>Administración de usuarios finalizado</a:t>
            </a:r>
          </a:p>
        </p:txBody>
      </p:sp>
      <p:pic>
        <p:nvPicPr>
          <p:cNvPr id="6" name="Imagen 5" descr="Una captura de pantalla de un celular&#10;&#10;Descripción generada automáticamente con confianza media">
            <a:extLst>
              <a:ext uri="{FF2B5EF4-FFF2-40B4-BE49-F238E27FC236}">
                <a16:creationId xmlns:a16="http://schemas.microsoft.com/office/drawing/2014/main" id="{69BBEE90-FEA4-781E-532F-43FC00684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326" y="655221"/>
            <a:ext cx="5419727" cy="5991136"/>
          </a:xfrm>
          <a:prstGeom prst="rect">
            <a:avLst/>
          </a:prstGeom>
        </p:spPr>
      </p:pic>
    </p:spTree>
    <p:extLst>
      <p:ext uri="{BB962C8B-B14F-4D97-AF65-F5344CB8AC3E}">
        <p14:creationId xmlns:p14="http://schemas.microsoft.com/office/powerpoint/2010/main" val="2795784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99B15AF-E019-4EA2-CC75-5C013C3A6081}"/>
              </a:ext>
            </a:extLst>
          </p:cNvPr>
          <p:cNvSpPr>
            <a:spLocks noGrp="1"/>
          </p:cNvSpPr>
          <p:nvPr>
            <p:ph type="sldNum" sz="quarter" idx="4"/>
          </p:nvPr>
        </p:nvSpPr>
        <p:spPr/>
        <p:txBody>
          <a:bodyPr/>
          <a:lstStyle/>
          <a:p>
            <a:fld id="{0D309695-DEC3-40DA-9DF5-330280C9D0E8}" type="slidenum">
              <a:rPr lang="en-US" smtClean="0"/>
              <a:pPr/>
              <a:t>17</a:t>
            </a:fld>
            <a:endParaRPr lang="en-US" dirty="0"/>
          </a:p>
        </p:txBody>
      </p:sp>
      <p:sp>
        <p:nvSpPr>
          <p:cNvPr id="16" name="CuadroTexto 15">
            <a:extLst>
              <a:ext uri="{FF2B5EF4-FFF2-40B4-BE49-F238E27FC236}">
                <a16:creationId xmlns:a16="http://schemas.microsoft.com/office/drawing/2014/main" id="{24D5AAB1-E8DC-5E90-05D2-1550F8C8797C}"/>
              </a:ext>
            </a:extLst>
          </p:cNvPr>
          <p:cNvSpPr txBox="1"/>
          <p:nvPr/>
        </p:nvSpPr>
        <p:spPr>
          <a:xfrm>
            <a:off x="905164" y="640946"/>
            <a:ext cx="3583709" cy="923330"/>
          </a:xfrm>
          <a:prstGeom prst="rect">
            <a:avLst/>
          </a:prstGeom>
          <a:noFill/>
        </p:spPr>
        <p:txBody>
          <a:bodyPr wrap="square" rtlCol="0">
            <a:spAutoFit/>
          </a:bodyPr>
          <a:lstStyle/>
          <a:p>
            <a:pPr marL="285750" indent="-285750">
              <a:buFont typeface="Arial" panose="020B0604020202020204" pitchFamily="34" charset="0"/>
              <a:buChar char="•"/>
            </a:pPr>
            <a:r>
              <a:rPr lang="es-GT" dirty="0"/>
              <a:t>Configuración propia</a:t>
            </a:r>
          </a:p>
          <a:p>
            <a:pPr marL="285750" indent="-285750">
              <a:buFont typeface="Arial" panose="020B0604020202020204" pitchFamily="34" charset="0"/>
              <a:buChar char="•"/>
            </a:pPr>
            <a:r>
              <a:rPr lang="es-GT" dirty="0"/>
              <a:t>Edición de usuarios (Solo Administradores)</a:t>
            </a:r>
          </a:p>
        </p:txBody>
      </p:sp>
      <p:pic>
        <p:nvPicPr>
          <p:cNvPr id="4" name="Imagen 3" descr="Interfaz de usuario gráfica, Aplicación&#10;&#10;Descripción generada automáticamente">
            <a:extLst>
              <a:ext uri="{FF2B5EF4-FFF2-40B4-BE49-F238E27FC236}">
                <a16:creationId xmlns:a16="http://schemas.microsoft.com/office/drawing/2014/main" id="{BCA01232-09C8-4E61-4DC0-AB7BAA505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4923" y="128587"/>
            <a:ext cx="5915025" cy="6600825"/>
          </a:xfrm>
          <a:prstGeom prst="rect">
            <a:avLst/>
          </a:prstGeom>
        </p:spPr>
      </p:pic>
    </p:spTree>
    <p:extLst>
      <p:ext uri="{BB962C8B-B14F-4D97-AF65-F5344CB8AC3E}">
        <p14:creationId xmlns:p14="http://schemas.microsoft.com/office/powerpoint/2010/main" val="373352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99B15AF-E019-4EA2-CC75-5C013C3A6081}"/>
              </a:ext>
            </a:extLst>
          </p:cNvPr>
          <p:cNvSpPr>
            <a:spLocks noGrp="1"/>
          </p:cNvSpPr>
          <p:nvPr>
            <p:ph type="sldNum" sz="quarter" idx="4"/>
          </p:nvPr>
        </p:nvSpPr>
        <p:spPr/>
        <p:txBody>
          <a:bodyPr/>
          <a:lstStyle/>
          <a:p>
            <a:fld id="{0D309695-DEC3-40DA-9DF5-330280C9D0E8}" type="slidenum">
              <a:rPr lang="en-US" smtClean="0"/>
              <a:pPr/>
              <a:t>18</a:t>
            </a:fld>
            <a:endParaRPr lang="en-US" dirty="0"/>
          </a:p>
        </p:txBody>
      </p:sp>
      <p:sp>
        <p:nvSpPr>
          <p:cNvPr id="16" name="CuadroTexto 15">
            <a:extLst>
              <a:ext uri="{FF2B5EF4-FFF2-40B4-BE49-F238E27FC236}">
                <a16:creationId xmlns:a16="http://schemas.microsoft.com/office/drawing/2014/main" id="{24D5AAB1-E8DC-5E90-05D2-1550F8C8797C}"/>
              </a:ext>
            </a:extLst>
          </p:cNvPr>
          <p:cNvSpPr txBox="1"/>
          <p:nvPr/>
        </p:nvSpPr>
        <p:spPr>
          <a:xfrm>
            <a:off x="905164" y="640946"/>
            <a:ext cx="3583709" cy="646331"/>
          </a:xfrm>
          <a:prstGeom prst="rect">
            <a:avLst/>
          </a:prstGeom>
          <a:noFill/>
        </p:spPr>
        <p:txBody>
          <a:bodyPr wrap="square" rtlCol="0">
            <a:spAutoFit/>
          </a:bodyPr>
          <a:lstStyle/>
          <a:p>
            <a:pPr marL="285750" indent="-285750">
              <a:buFont typeface="Arial" panose="020B0604020202020204" pitchFamily="34" charset="0"/>
              <a:buChar char="•"/>
            </a:pPr>
            <a:r>
              <a:rPr lang="es-GT" dirty="0"/>
              <a:t>Cambio de contraseña en primer inicio de sesión</a:t>
            </a:r>
          </a:p>
        </p:txBody>
      </p:sp>
      <p:pic>
        <p:nvPicPr>
          <p:cNvPr id="5" name="Imagen 4" descr="Una captura de pantalla de un celular&#10;&#10;Descripción generada automáticamente con confianza media">
            <a:extLst>
              <a:ext uri="{FF2B5EF4-FFF2-40B4-BE49-F238E27FC236}">
                <a16:creationId xmlns:a16="http://schemas.microsoft.com/office/drawing/2014/main" id="{2D53EA47-91C8-6DA6-4BE5-6000F7084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680" y="763010"/>
            <a:ext cx="6162675" cy="5572125"/>
          </a:xfrm>
          <a:prstGeom prst="rect">
            <a:avLst/>
          </a:prstGeom>
        </p:spPr>
      </p:pic>
    </p:spTree>
    <p:extLst>
      <p:ext uri="{BB962C8B-B14F-4D97-AF65-F5344CB8AC3E}">
        <p14:creationId xmlns:p14="http://schemas.microsoft.com/office/powerpoint/2010/main" val="164011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Diagrama&#10;&#10;Descripción generada automáticamente">
            <a:extLst>
              <a:ext uri="{FF2B5EF4-FFF2-40B4-BE49-F238E27FC236}">
                <a16:creationId xmlns:a16="http://schemas.microsoft.com/office/drawing/2014/main" id="{9FF4DFDB-8B44-2CDC-A91D-057E2489F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21" y="196509"/>
            <a:ext cx="6423218" cy="6464982"/>
          </a:xfrm>
          <a:prstGeom prst="rect">
            <a:avLst/>
          </a:prstGeom>
        </p:spPr>
      </p:pic>
      <p:sp>
        <p:nvSpPr>
          <p:cNvPr id="6" name="Rectángulo 5">
            <a:extLst>
              <a:ext uri="{FF2B5EF4-FFF2-40B4-BE49-F238E27FC236}">
                <a16:creationId xmlns:a16="http://schemas.microsoft.com/office/drawing/2014/main" id="{235EA2B3-1C0A-1120-D03B-73E7506918BB}"/>
              </a:ext>
            </a:extLst>
          </p:cNvPr>
          <p:cNvSpPr/>
          <p:nvPr/>
        </p:nvSpPr>
        <p:spPr>
          <a:xfrm>
            <a:off x="5794285" y="291396"/>
            <a:ext cx="1556242" cy="243347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7" name="Rectángulo 6">
            <a:extLst>
              <a:ext uri="{FF2B5EF4-FFF2-40B4-BE49-F238E27FC236}">
                <a16:creationId xmlns:a16="http://schemas.microsoft.com/office/drawing/2014/main" id="{A56A9CE2-D4F3-0165-7C33-283FA6F1D3C6}"/>
              </a:ext>
            </a:extLst>
          </p:cNvPr>
          <p:cNvSpPr/>
          <p:nvPr/>
        </p:nvSpPr>
        <p:spPr>
          <a:xfrm>
            <a:off x="5777045" y="2815596"/>
            <a:ext cx="894390" cy="133032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2" name="Marcador de número de diapositiva 1">
            <a:extLst>
              <a:ext uri="{FF2B5EF4-FFF2-40B4-BE49-F238E27FC236}">
                <a16:creationId xmlns:a16="http://schemas.microsoft.com/office/drawing/2014/main" id="{81CFFE0E-8BF5-4129-11FF-7A5663A070E2}"/>
              </a:ext>
            </a:extLst>
          </p:cNvPr>
          <p:cNvSpPr>
            <a:spLocks noGrp="1"/>
          </p:cNvSpPr>
          <p:nvPr>
            <p:ph type="sldNum" sz="quarter" idx="4"/>
          </p:nvPr>
        </p:nvSpPr>
        <p:spPr/>
        <p:txBody>
          <a:bodyPr/>
          <a:lstStyle/>
          <a:p>
            <a:fld id="{0D309695-DEC3-40DA-9DF5-330280C9D0E8}" type="slidenum">
              <a:rPr lang="en-US" smtClean="0"/>
              <a:pPr/>
              <a:t>19</a:t>
            </a:fld>
            <a:endParaRPr lang="en-US" dirty="0"/>
          </a:p>
        </p:txBody>
      </p:sp>
      <p:sp>
        <p:nvSpPr>
          <p:cNvPr id="8" name="CuadroTexto 7">
            <a:extLst>
              <a:ext uri="{FF2B5EF4-FFF2-40B4-BE49-F238E27FC236}">
                <a16:creationId xmlns:a16="http://schemas.microsoft.com/office/drawing/2014/main" id="{5530CE64-8E6F-C5AF-C471-EED72D804C77}"/>
              </a:ext>
            </a:extLst>
          </p:cNvPr>
          <p:cNvSpPr txBox="1"/>
          <p:nvPr/>
        </p:nvSpPr>
        <p:spPr>
          <a:xfrm>
            <a:off x="8221843" y="274143"/>
            <a:ext cx="3231418" cy="2862322"/>
          </a:xfrm>
          <a:prstGeom prst="rect">
            <a:avLst/>
          </a:prstGeom>
          <a:noFill/>
        </p:spPr>
        <p:txBody>
          <a:bodyPr wrap="square" rtlCol="0">
            <a:spAutoFit/>
          </a:bodyPr>
          <a:lstStyle/>
          <a:p>
            <a:pPr marL="285750" indent="-285750">
              <a:buFont typeface="Arial" panose="020B0604020202020204" pitchFamily="34" charset="0"/>
              <a:buChar char="•"/>
            </a:pPr>
            <a:r>
              <a:rPr lang="es-GT" dirty="0"/>
              <a:t>Nuevas Entidades y Atributos</a:t>
            </a:r>
          </a:p>
          <a:p>
            <a:pPr marL="742950" lvl="1" indent="-285750">
              <a:buFont typeface="Arial" panose="020B0604020202020204" pitchFamily="34" charset="0"/>
              <a:buChar char="•"/>
            </a:pPr>
            <a:r>
              <a:rPr lang="es-GT" dirty="0"/>
              <a:t>Control de acceso a opciones del menú</a:t>
            </a:r>
          </a:p>
          <a:p>
            <a:pPr marL="742950" lvl="1" indent="-285750">
              <a:buFont typeface="Arial" panose="020B0604020202020204" pitchFamily="34" charset="0"/>
              <a:buChar char="•"/>
            </a:pPr>
            <a:r>
              <a:rPr lang="es-GT" dirty="0"/>
              <a:t>Configuración de “Recuperar contraseña”</a:t>
            </a:r>
          </a:p>
          <a:p>
            <a:pPr marL="285750" indent="-285750">
              <a:buFont typeface="Arial" panose="020B0604020202020204" pitchFamily="34" charset="0"/>
              <a:buChar char="•"/>
            </a:pPr>
            <a:r>
              <a:rPr lang="es-GT" dirty="0"/>
              <a:t>Optimización de consultas</a:t>
            </a:r>
          </a:p>
          <a:p>
            <a:pPr marL="742950" lvl="1" indent="-285750">
              <a:buFont typeface="Arial" panose="020B0604020202020204" pitchFamily="34" charset="0"/>
              <a:buChar char="•"/>
            </a:pPr>
            <a:endParaRPr lang="es-GT" dirty="0"/>
          </a:p>
        </p:txBody>
      </p:sp>
      <p:sp>
        <p:nvSpPr>
          <p:cNvPr id="10" name="CuadroTexto 9">
            <a:extLst>
              <a:ext uri="{FF2B5EF4-FFF2-40B4-BE49-F238E27FC236}">
                <a16:creationId xmlns:a16="http://schemas.microsoft.com/office/drawing/2014/main" id="{0069A03F-7118-2B27-7D6B-DF0507E5F6D1}"/>
              </a:ext>
            </a:extLst>
          </p:cNvPr>
          <p:cNvSpPr txBox="1"/>
          <p:nvPr/>
        </p:nvSpPr>
        <p:spPr>
          <a:xfrm>
            <a:off x="8221843" y="3952691"/>
            <a:ext cx="3654112" cy="1384995"/>
          </a:xfrm>
          <a:prstGeom prst="rect">
            <a:avLst/>
          </a:prstGeom>
          <a:noFill/>
        </p:spPr>
        <p:txBody>
          <a:bodyPr wrap="square" rtlCol="0">
            <a:spAutoFit/>
          </a:bodyPr>
          <a:lstStyle/>
          <a:p>
            <a:pPr marL="742950" lvl="1" indent="-285750">
              <a:buFont typeface="Wingdings" panose="05000000000000000000" pitchFamily="2" charset="2"/>
              <a:buChar char="ü"/>
            </a:pPr>
            <a:r>
              <a:rPr lang="es-GT" sz="2800" dirty="0">
                <a:solidFill>
                  <a:srgbClr val="00B050"/>
                </a:solidFill>
              </a:rPr>
              <a:t>Objetivo 1</a:t>
            </a:r>
          </a:p>
          <a:p>
            <a:pPr marL="742950" lvl="1" indent="-285750">
              <a:buFont typeface="Wingdings" panose="05000000000000000000" pitchFamily="2" charset="2"/>
              <a:buChar char="ü"/>
            </a:pPr>
            <a:r>
              <a:rPr lang="es-GT" sz="2800" dirty="0">
                <a:solidFill>
                  <a:srgbClr val="00B050"/>
                </a:solidFill>
              </a:rPr>
              <a:t>Objetivo 2</a:t>
            </a:r>
          </a:p>
          <a:p>
            <a:pPr marL="742950" lvl="1" indent="-285750">
              <a:buFont typeface="Wingdings" panose="05000000000000000000" pitchFamily="2" charset="2"/>
              <a:buChar char="ü"/>
            </a:pPr>
            <a:r>
              <a:rPr lang="es-GT" sz="2800" dirty="0">
                <a:solidFill>
                  <a:srgbClr val="00B050"/>
                </a:solidFill>
              </a:rPr>
              <a:t>Objetivo 4</a:t>
            </a:r>
          </a:p>
        </p:txBody>
      </p:sp>
    </p:spTree>
    <p:extLst>
      <p:ext uri="{BB962C8B-B14F-4D97-AF65-F5344CB8AC3E}">
        <p14:creationId xmlns:p14="http://schemas.microsoft.com/office/powerpoint/2010/main" val="2489572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8055" y="388800"/>
            <a:ext cx="5118555" cy="1069848"/>
          </a:xfrm>
        </p:spPr>
        <p:txBody>
          <a:bodyPr anchor="ctr"/>
          <a:lstStyle/>
          <a:p>
            <a:pPr algn="ctr"/>
            <a:r>
              <a:rPr lang="es-GT" dirty="0"/>
              <a:t>RESUMEN</a:t>
            </a:r>
          </a:p>
        </p:txBody>
      </p:sp>
      <p:graphicFrame>
        <p:nvGraphicFramePr>
          <p:cNvPr id="9" name="Marcador de contenido 8">
            <a:extLst>
              <a:ext uri="{FF2B5EF4-FFF2-40B4-BE49-F238E27FC236}">
                <a16:creationId xmlns:a16="http://schemas.microsoft.com/office/drawing/2014/main" id="{D0EEBFBB-C75A-7E8F-9B55-A5553F2D999A}"/>
              </a:ext>
            </a:extLst>
          </p:cNvPr>
          <p:cNvGraphicFramePr>
            <a:graphicFrameLocks noGrp="1"/>
          </p:cNvGraphicFramePr>
          <p:nvPr>
            <p:ph idx="1"/>
            <p:extLst>
              <p:ext uri="{D42A27DB-BD31-4B8C-83A1-F6EECF244321}">
                <p14:modId xmlns:p14="http://schemas.microsoft.com/office/powerpoint/2010/main" val="60794298"/>
              </p:ext>
            </p:extLst>
          </p:nvPr>
        </p:nvGraphicFramePr>
        <p:xfrm>
          <a:off x="5887453" y="682095"/>
          <a:ext cx="5863222" cy="5563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texto 5">
            <a:extLst>
              <a:ext uri="{FF2B5EF4-FFF2-40B4-BE49-F238E27FC236}">
                <a16:creationId xmlns:a16="http://schemas.microsoft.com/office/drawing/2014/main" id="{2C1A3249-5B4F-77F8-49BD-FFB4CE96507B}"/>
              </a:ext>
            </a:extLst>
          </p:cNvPr>
          <p:cNvSpPr>
            <a:spLocks noGrp="1"/>
          </p:cNvSpPr>
          <p:nvPr>
            <p:ph type="body" sz="half" idx="2"/>
          </p:nvPr>
        </p:nvSpPr>
        <p:spPr>
          <a:xfrm>
            <a:off x="400054" y="2162736"/>
            <a:ext cx="5118554" cy="4494096"/>
          </a:xfrm>
        </p:spPr>
        <p:txBody>
          <a:bodyPr>
            <a:normAutofit/>
          </a:bodyPr>
          <a:lstStyle/>
          <a:p>
            <a:pPr marL="285750" indent="-285750" algn="just">
              <a:buFont typeface="Arial" panose="020B0604020202020204" pitchFamily="34" charset="0"/>
              <a:buChar char="•"/>
            </a:pPr>
            <a:r>
              <a:rPr lang="es-ES" dirty="0"/>
              <a:t>Nuevas funcionalidades</a:t>
            </a:r>
          </a:p>
          <a:p>
            <a:pPr marL="285750" indent="-285750" algn="just">
              <a:buFont typeface="Arial" panose="020B0604020202020204" pitchFamily="34" charset="0"/>
              <a:buChar char="•"/>
            </a:pPr>
            <a:r>
              <a:rPr lang="es-ES" dirty="0"/>
              <a:t>Optimización de consultas</a:t>
            </a:r>
          </a:p>
          <a:p>
            <a:pPr marL="285750" indent="-285750" algn="just">
              <a:buFont typeface="Arial" panose="020B0604020202020204" pitchFamily="34" charset="0"/>
              <a:buChar char="•"/>
            </a:pPr>
            <a:r>
              <a:rPr lang="es-ES" dirty="0"/>
              <a:t>Nuevas entidades en el modelo relacional</a:t>
            </a:r>
          </a:p>
          <a:p>
            <a:pPr marL="285750" indent="-285750" algn="just">
              <a:buFont typeface="Arial" panose="020B0604020202020204" pitchFamily="34" charset="0"/>
              <a:buChar char="•"/>
            </a:pPr>
            <a:r>
              <a:rPr lang="es-GT" dirty="0"/>
              <a:t>Usuarios, roles y permisos</a:t>
            </a:r>
          </a:p>
          <a:p>
            <a:pPr marL="285750" indent="-285750" algn="just">
              <a:buFont typeface="Arial" panose="020B0604020202020204" pitchFamily="34" charset="0"/>
              <a:buChar char="•"/>
            </a:pPr>
            <a:r>
              <a:rPr lang="es-GT" i="1" dirty="0" err="1"/>
              <a:t>Merge</a:t>
            </a:r>
            <a:r>
              <a:rPr lang="es-GT" dirty="0"/>
              <a:t> entre fases</a:t>
            </a:r>
          </a:p>
        </p:txBody>
      </p:sp>
      <p:sp>
        <p:nvSpPr>
          <p:cNvPr id="3" name="Marcador de número de diapositiva 2">
            <a:extLst>
              <a:ext uri="{FF2B5EF4-FFF2-40B4-BE49-F238E27FC236}">
                <a16:creationId xmlns:a16="http://schemas.microsoft.com/office/drawing/2014/main" id="{E271AF07-B5DE-BD17-12DD-FC39D26EEF0B}"/>
              </a:ext>
            </a:extLst>
          </p:cNvPr>
          <p:cNvSpPr>
            <a:spLocks noGrp="1"/>
          </p:cNvSpPr>
          <p:nvPr>
            <p:ph type="sldNum" sz="quarter" idx="12"/>
          </p:nvPr>
        </p:nvSpPr>
        <p:spPr/>
        <p:txBody>
          <a:bodyPr/>
          <a:lstStyle/>
          <a:p>
            <a:fld id="{0D309695-DEC3-40DA-9DF5-330280C9D0E8}" type="slidenum">
              <a:rPr lang="en-US" smtClean="0"/>
              <a:t>2</a:t>
            </a:fld>
            <a:endParaRPr lang="en-US"/>
          </a:p>
        </p:txBody>
      </p:sp>
    </p:spTree>
    <p:extLst>
      <p:ext uri="{BB962C8B-B14F-4D97-AF65-F5344CB8AC3E}">
        <p14:creationId xmlns:p14="http://schemas.microsoft.com/office/powerpoint/2010/main" val="3208385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otos de Cubierta manual, Imágenes de Cubierta manual ⬇ Descargar |  Depositphotos">
            <a:extLst>
              <a:ext uri="{FF2B5EF4-FFF2-40B4-BE49-F238E27FC236}">
                <a16:creationId xmlns:a16="http://schemas.microsoft.com/office/drawing/2014/main" id="{9274FFA4-0190-D4C8-6E97-B28383F2C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10" y="4280427"/>
            <a:ext cx="2362368" cy="236236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2A247FD-A28F-F0CC-B095-11765E7990D3}"/>
              </a:ext>
            </a:extLst>
          </p:cNvPr>
          <p:cNvPicPr>
            <a:picLocks noChangeAspect="1"/>
          </p:cNvPicPr>
          <p:nvPr/>
        </p:nvPicPr>
        <p:blipFill>
          <a:blip r:embed="rId4"/>
          <a:stretch>
            <a:fillRect/>
          </a:stretch>
        </p:blipFill>
        <p:spPr>
          <a:xfrm>
            <a:off x="641217" y="385949"/>
            <a:ext cx="6897063" cy="1467055"/>
          </a:xfrm>
          <a:prstGeom prst="rect">
            <a:avLst/>
          </a:prstGeom>
        </p:spPr>
      </p:pic>
      <p:sp>
        <p:nvSpPr>
          <p:cNvPr id="6" name="Flecha: a la derecha con bandas 5">
            <a:extLst>
              <a:ext uri="{FF2B5EF4-FFF2-40B4-BE49-F238E27FC236}">
                <a16:creationId xmlns:a16="http://schemas.microsoft.com/office/drawing/2014/main" id="{844ED67E-390D-B7B2-EFCB-6F7BF9683708}"/>
              </a:ext>
            </a:extLst>
          </p:cNvPr>
          <p:cNvSpPr/>
          <p:nvPr/>
        </p:nvSpPr>
        <p:spPr>
          <a:xfrm rot="1810394">
            <a:off x="3538832" y="2557808"/>
            <a:ext cx="6112550" cy="1467055"/>
          </a:xfrm>
          <a:prstGeom prst="striped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pic>
        <p:nvPicPr>
          <p:cNvPr id="9" name="Imagen 8">
            <a:extLst>
              <a:ext uri="{FF2B5EF4-FFF2-40B4-BE49-F238E27FC236}">
                <a16:creationId xmlns:a16="http://schemas.microsoft.com/office/drawing/2014/main" id="{71EA66C4-51BE-134B-F808-0AD3F8E047EA}"/>
              </a:ext>
            </a:extLst>
          </p:cNvPr>
          <p:cNvPicPr>
            <a:picLocks noChangeAspect="1"/>
          </p:cNvPicPr>
          <p:nvPr/>
        </p:nvPicPr>
        <p:blipFill>
          <a:blip r:embed="rId5"/>
          <a:stretch>
            <a:fillRect/>
          </a:stretch>
        </p:blipFill>
        <p:spPr>
          <a:xfrm>
            <a:off x="9537112" y="3836889"/>
            <a:ext cx="2183296" cy="2606590"/>
          </a:xfrm>
          <a:prstGeom prst="rect">
            <a:avLst/>
          </a:prstGeom>
        </p:spPr>
      </p:pic>
      <p:sp>
        <p:nvSpPr>
          <p:cNvPr id="10" name="CuadroTexto 9">
            <a:extLst>
              <a:ext uri="{FF2B5EF4-FFF2-40B4-BE49-F238E27FC236}">
                <a16:creationId xmlns:a16="http://schemas.microsoft.com/office/drawing/2014/main" id="{12C2D2F5-550F-6795-0809-D23826EFE677}"/>
              </a:ext>
            </a:extLst>
          </p:cNvPr>
          <p:cNvSpPr txBox="1"/>
          <p:nvPr/>
        </p:nvSpPr>
        <p:spPr>
          <a:xfrm>
            <a:off x="9030296" y="2989328"/>
            <a:ext cx="3726611" cy="646331"/>
          </a:xfrm>
          <a:prstGeom prst="rect">
            <a:avLst/>
          </a:prstGeom>
          <a:noFill/>
        </p:spPr>
        <p:txBody>
          <a:bodyPr wrap="square" rtlCol="0">
            <a:spAutoFit/>
          </a:bodyPr>
          <a:lstStyle/>
          <a:p>
            <a:pPr marL="285750" indent="-285750">
              <a:buFont typeface="Arial" panose="020B0604020202020204" pitchFamily="34" charset="0"/>
              <a:buChar char="•"/>
            </a:pPr>
            <a:r>
              <a:rPr lang="es-GT" dirty="0"/>
              <a:t>Instalación en Windows</a:t>
            </a:r>
          </a:p>
          <a:p>
            <a:pPr marL="285750" indent="-285750">
              <a:buFont typeface="Arial" panose="020B0604020202020204" pitchFamily="34" charset="0"/>
              <a:buChar char="•"/>
            </a:pPr>
            <a:r>
              <a:rPr lang="es-GT" dirty="0"/>
              <a:t>No se requiere Matlab</a:t>
            </a:r>
          </a:p>
        </p:txBody>
      </p:sp>
      <p:pic>
        <p:nvPicPr>
          <p:cNvPr id="5122" name="Picture 2" descr="User manual with magnifying glass guide Royalty Free Vector">
            <a:extLst>
              <a:ext uri="{FF2B5EF4-FFF2-40B4-BE49-F238E27FC236}">
                <a16:creationId xmlns:a16="http://schemas.microsoft.com/office/drawing/2014/main" id="{098D8483-F90C-28A0-1EFD-755B50C74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378" y="2989328"/>
            <a:ext cx="2226497" cy="237551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5133D994-085F-84F7-B0DF-7D2FE1A9576A}"/>
              </a:ext>
            </a:extLst>
          </p:cNvPr>
          <p:cNvSpPr>
            <a:spLocks noGrp="1"/>
          </p:cNvSpPr>
          <p:nvPr>
            <p:ph type="sldNum" sz="quarter" idx="4"/>
          </p:nvPr>
        </p:nvSpPr>
        <p:spPr/>
        <p:txBody>
          <a:bodyPr/>
          <a:lstStyle/>
          <a:p>
            <a:fld id="{0D309695-DEC3-40DA-9DF5-330280C9D0E8}" type="slidenum">
              <a:rPr lang="en-US" smtClean="0"/>
              <a:pPr/>
              <a:t>20</a:t>
            </a:fld>
            <a:endParaRPr lang="en-US" dirty="0"/>
          </a:p>
        </p:txBody>
      </p:sp>
      <p:sp>
        <p:nvSpPr>
          <p:cNvPr id="11" name="CuadroTexto 10">
            <a:extLst>
              <a:ext uri="{FF2B5EF4-FFF2-40B4-BE49-F238E27FC236}">
                <a16:creationId xmlns:a16="http://schemas.microsoft.com/office/drawing/2014/main" id="{305253F2-4E38-7050-85F2-E4D9FD0FF758}"/>
              </a:ext>
            </a:extLst>
          </p:cNvPr>
          <p:cNvSpPr txBox="1"/>
          <p:nvPr/>
        </p:nvSpPr>
        <p:spPr>
          <a:xfrm>
            <a:off x="8293614" y="945372"/>
            <a:ext cx="3654112" cy="523220"/>
          </a:xfrm>
          <a:prstGeom prst="rect">
            <a:avLst/>
          </a:prstGeom>
          <a:noFill/>
        </p:spPr>
        <p:txBody>
          <a:bodyPr wrap="square" rtlCol="0">
            <a:spAutoFit/>
          </a:bodyPr>
          <a:lstStyle/>
          <a:p>
            <a:pPr marL="742950" lvl="1" indent="-285750">
              <a:buFont typeface="Wingdings" panose="05000000000000000000" pitchFamily="2" charset="2"/>
              <a:buChar char="ü"/>
            </a:pPr>
            <a:r>
              <a:rPr lang="es-GT" sz="2800" dirty="0">
                <a:solidFill>
                  <a:srgbClr val="00B050"/>
                </a:solidFill>
              </a:rPr>
              <a:t>Objetivo 3</a:t>
            </a:r>
          </a:p>
        </p:txBody>
      </p:sp>
    </p:spTree>
    <p:extLst>
      <p:ext uri="{BB962C8B-B14F-4D97-AF65-F5344CB8AC3E}">
        <p14:creationId xmlns:p14="http://schemas.microsoft.com/office/powerpoint/2010/main" val="2802663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1AF275D-EC85-0C17-2919-5EFEAA49DC4E}"/>
              </a:ext>
            </a:extLst>
          </p:cNvPr>
          <p:cNvSpPr>
            <a:spLocks noGrp="1"/>
          </p:cNvSpPr>
          <p:nvPr>
            <p:ph type="sldNum" sz="quarter" idx="4"/>
          </p:nvPr>
        </p:nvSpPr>
        <p:spPr/>
        <p:txBody>
          <a:bodyPr/>
          <a:lstStyle/>
          <a:p>
            <a:fld id="{0D309695-DEC3-40DA-9DF5-330280C9D0E8}" type="slidenum">
              <a:rPr lang="en-US" smtClean="0"/>
              <a:pPr/>
              <a:t>21</a:t>
            </a:fld>
            <a:endParaRPr lang="en-US" dirty="0"/>
          </a:p>
        </p:txBody>
      </p:sp>
      <p:pic>
        <p:nvPicPr>
          <p:cNvPr id="6" name="Imagen 5" descr="Patrón de fondo&#10;&#10;Descripción generada automáticamente">
            <a:extLst>
              <a:ext uri="{FF2B5EF4-FFF2-40B4-BE49-F238E27FC236}">
                <a16:creationId xmlns:a16="http://schemas.microsoft.com/office/drawing/2014/main" id="{EB084A34-9299-C903-8DD6-3E2D04CF7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109" y="261081"/>
            <a:ext cx="7763837" cy="6439899"/>
          </a:xfrm>
          <a:prstGeom prst="rect">
            <a:avLst/>
          </a:prstGeom>
        </p:spPr>
      </p:pic>
    </p:spTree>
    <p:extLst>
      <p:ext uri="{BB962C8B-B14F-4D97-AF65-F5344CB8AC3E}">
        <p14:creationId xmlns:p14="http://schemas.microsoft.com/office/powerpoint/2010/main" val="629866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5008" y="121381"/>
            <a:ext cx="11301984" cy="950987"/>
          </a:xfrm>
        </p:spPr>
        <p:txBody>
          <a:bodyPr anchor="ctr"/>
          <a:lstStyle/>
          <a:p>
            <a:pPr algn="ctr"/>
            <a:r>
              <a:rPr lang="es-GT" dirty="0"/>
              <a:t>MODOS DE IMPLEMENTACIÓN</a:t>
            </a:r>
          </a:p>
        </p:txBody>
      </p:sp>
      <p:pic>
        <p:nvPicPr>
          <p:cNvPr id="4" name="Imagen 3" descr="Diagrama&#10;&#10;Descripción generada automáticamente">
            <a:extLst>
              <a:ext uri="{FF2B5EF4-FFF2-40B4-BE49-F238E27FC236}">
                <a16:creationId xmlns:a16="http://schemas.microsoft.com/office/drawing/2014/main" id="{7EB29C07-A0F6-B793-B463-A2D875FEB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34" y="1201764"/>
            <a:ext cx="5084757" cy="2575831"/>
          </a:xfrm>
          <a:prstGeom prst="rect">
            <a:avLst/>
          </a:prstGeom>
        </p:spPr>
      </p:pic>
      <p:pic>
        <p:nvPicPr>
          <p:cNvPr id="8" name="Imagen 7" descr="Diagrama&#10;&#10;Descripción generada automáticamente">
            <a:extLst>
              <a:ext uri="{FF2B5EF4-FFF2-40B4-BE49-F238E27FC236}">
                <a16:creationId xmlns:a16="http://schemas.microsoft.com/office/drawing/2014/main" id="{1AACE862-3ABF-1B23-8B49-7FE146D9E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117" y="1144661"/>
            <a:ext cx="5858249" cy="2575831"/>
          </a:xfrm>
          <a:prstGeom prst="rect">
            <a:avLst/>
          </a:prstGeom>
        </p:spPr>
      </p:pic>
      <p:pic>
        <p:nvPicPr>
          <p:cNvPr id="12" name="Imagen 11" descr="Un dibujo de un perro&#10;&#10;Descripción generada automáticamente con confianza media">
            <a:extLst>
              <a:ext uri="{FF2B5EF4-FFF2-40B4-BE49-F238E27FC236}">
                <a16:creationId xmlns:a16="http://schemas.microsoft.com/office/drawing/2014/main" id="{11F3B129-4078-3D16-1FA4-16169EFE5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941" y="3937543"/>
            <a:ext cx="6673136" cy="2565606"/>
          </a:xfrm>
          <a:prstGeom prst="rect">
            <a:avLst/>
          </a:prstGeom>
        </p:spPr>
      </p:pic>
      <p:sp>
        <p:nvSpPr>
          <p:cNvPr id="13" name="Rectángulo 12">
            <a:extLst>
              <a:ext uri="{FF2B5EF4-FFF2-40B4-BE49-F238E27FC236}">
                <a16:creationId xmlns:a16="http://schemas.microsoft.com/office/drawing/2014/main" id="{80D4AE2C-FE4D-96C5-B315-5D218A5ED5D5}"/>
              </a:ext>
            </a:extLst>
          </p:cNvPr>
          <p:cNvSpPr/>
          <p:nvPr/>
        </p:nvSpPr>
        <p:spPr>
          <a:xfrm>
            <a:off x="597745" y="2870743"/>
            <a:ext cx="575799" cy="923330"/>
          </a:xfrm>
          <a:prstGeom prst="rect">
            <a:avLst/>
          </a:prstGeom>
          <a:noFill/>
        </p:spPr>
        <p:txBody>
          <a:bodyPr wrap="none" lIns="91440" tIns="45720" rIns="91440" bIns="45720">
            <a:spAutoFit/>
          </a:bodyPr>
          <a:lstStyle/>
          <a:p>
            <a:pPr algn="ctr"/>
            <a:r>
              <a:rPr lang="es-ES" sz="5400" b="1" cap="none" spc="50" dirty="0">
                <a:ln w="0"/>
                <a:solidFill>
                  <a:schemeClr val="bg2"/>
                </a:solidFill>
                <a:effectLst>
                  <a:innerShdw blurRad="63500" dist="50800" dir="13500000">
                    <a:srgbClr val="000000">
                      <a:alpha val="50000"/>
                    </a:srgbClr>
                  </a:innerShdw>
                </a:effectLst>
              </a:rPr>
              <a:t>1</a:t>
            </a:r>
          </a:p>
        </p:txBody>
      </p:sp>
      <p:sp>
        <p:nvSpPr>
          <p:cNvPr id="14" name="Rectángulo 13">
            <a:extLst>
              <a:ext uri="{FF2B5EF4-FFF2-40B4-BE49-F238E27FC236}">
                <a16:creationId xmlns:a16="http://schemas.microsoft.com/office/drawing/2014/main" id="{762FFED1-0EA1-EC50-1795-9D099E69AFEF}"/>
              </a:ext>
            </a:extLst>
          </p:cNvPr>
          <p:cNvSpPr/>
          <p:nvPr/>
        </p:nvSpPr>
        <p:spPr>
          <a:xfrm>
            <a:off x="6012257" y="2870743"/>
            <a:ext cx="575800" cy="923330"/>
          </a:xfrm>
          <a:prstGeom prst="rect">
            <a:avLst/>
          </a:prstGeom>
          <a:noFill/>
        </p:spPr>
        <p:txBody>
          <a:bodyPr wrap="none" lIns="91440" tIns="45720" rIns="91440" bIns="45720">
            <a:spAutoFit/>
          </a:bodyPr>
          <a:lstStyle/>
          <a:p>
            <a:pPr algn="ctr"/>
            <a:r>
              <a:rPr lang="es-ES" sz="5400" b="1" spc="50" dirty="0">
                <a:ln w="0"/>
                <a:solidFill>
                  <a:schemeClr val="bg2"/>
                </a:solidFill>
                <a:effectLst>
                  <a:innerShdw blurRad="63500" dist="50800" dir="13500000">
                    <a:srgbClr val="000000">
                      <a:alpha val="50000"/>
                    </a:srgbClr>
                  </a:innerShdw>
                </a:effectLst>
              </a:rPr>
              <a:t>2</a:t>
            </a:r>
            <a:endParaRPr lang="es-ES" sz="5400" b="1" cap="none" spc="50" dirty="0">
              <a:ln w="0"/>
              <a:solidFill>
                <a:schemeClr val="bg2"/>
              </a:solidFill>
              <a:effectLst>
                <a:innerShdw blurRad="63500" dist="50800" dir="13500000">
                  <a:srgbClr val="000000">
                    <a:alpha val="50000"/>
                  </a:srgbClr>
                </a:innerShdw>
              </a:effectLst>
            </a:endParaRPr>
          </a:p>
        </p:txBody>
      </p:sp>
      <p:sp>
        <p:nvSpPr>
          <p:cNvPr id="15" name="Rectángulo 14">
            <a:extLst>
              <a:ext uri="{FF2B5EF4-FFF2-40B4-BE49-F238E27FC236}">
                <a16:creationId xmlns:a16="http://schemas.microsoft.com/office/drawing/2014/main" id="{748B5E0B-BDE6-D87E-7564-D1E7B6EFE110}"/>
              </a:ext>
            </a:extLst>
          </p:cNvPr>
          <p:cNvSpPr/>
          <p:nvPr/>
        </p:nvSpPr>
        <p:spPr>
          <a:xfrm>
            <a:off x="3415711" y="5579819"/>
            <a:ext cx="575800" cy="923330"/>
          </a:xfrm>
          <a:prstGeom prst="rect">
            <a:avLst/>
          </a:prstGeom>
          <a:noFill/>
        </p:spPr>
        <p:txBody>
          <a:bodyPr wrap="none" lIns="91440" tIns="45720" rIns="91440" bIns="45720">
            <a:spAutoFit/>
          </a:bodyPr>
          <a:lstStyle/>
          <a:p>
            <a:pPr algn="ctr"/>
            <a:r>
              <a:rPr lang="es-ES" sz="5400" b="1" spc="50" dirty="0">
                <a:ln w="0"/>
                <a:solidFill>
                  <a:schemeClr val="bg2"/>
                </a:solidFill>
                <a:effectLst>
                  <a:innerShdw blurRad="63500" dist="50800" dir="13500000">
                    <a:srgbClr val="000000">
                      <a:alpha val="50000"/>
                    </a:srgbClr>
                  </a:innerShdw>
                </a:effectLst>
              </a:rPr>
              <a:t>3</a:t>
            </a:r>
            <a:endParaRPr lang="es-ES" sz="5400" b="1" cap="none" spc="50" dirty="0">
              <a:ln w="0"/>
              <a:solidFill>
                <a:schemeClr val="bg2"/>
              </a:solidFill>
              <a:effectLst>
                <a:innerShdw blurRad="63500" dist="50800" dir="13500000">
                  <a:srgbClr val="000000">
                    <a:alpha val="50000"/>
                  </a:srgbClr>
                </a:innerShdw>
              </a:effectLst>
            </a:endParaRPr>
          </a:p>
        </p:txBody>
      </p:sp>
      <p:sp>
        <p:nvSpPr>
          <p:cNvPr id="3" name="Marcador de número de diapositiva 2">
            <a:extLst>
              <a:ext uri="{FF2B5EF4-FFF2-40B4-BE49-F238E27FC236}">
                <a16:creationId xmlns:a16="http://schemas.microsoft.com/office/drawing/2014/main" id="{D6C23A0A-1704-1DD2-8E0E-A35DB80E0963}"/>
              </a:ext>
            </a:extLst>
          </p:cNvPr>
          <p:cNvSpPr>
            <a:spLocks noGrp="1"/>
          </p:cNvSpPr>
          <p:nvPr>
            <p:ph type="sldNum" sz="quarter" idx="4"/>
          </p:nvPr>
        </p:nvSpPr>
        <p:spPr/>
        <p:txBody>
          <a:bodyPr/>
          <a:lstStyle/>
          <a:p>
            <a:fld id="{0D309695-DEC3-40DA-9DF5-330280C9D0E8}" type="slidenum">
              <a:rPr lang="en-US" smtClean="0"/>
              <a:pPr/>
              <a:t>22</a:t>
            </a:fld>
            <a:endParaRPr lang="en-US" dirty="0"/>
          </a:p>
        </p:txBody>
      </p:sp>
      <p:sp>
        <p:nvSpPr>
          <p:cNvPr id="10" name="CuadroTexto 9">
            <a:extLst>
              <a:ext uri="{FF2B5EF4-FFF2-40B4-BE49-F238E27FC236}">
                <a16:creationId xmlns:a16="http://schemas.microsoft.com/office/drawing/2014/main" id="{544F97E3-DB7E-C853-FA08-53C85F8DB07A}"/>
              </a:ext>
            </a:extLst>
          </p:cNvPr>
          <p:cNvSpPr txBox="1"/>
          <p:nvPr/>
        </p:nvSpPr>
        <p:spPr>
          <a:xfrm>
            <a:off x="8299481" y="4958736"/>
            <a:ext cx="3654112" cy="523220"/>
          </a:xfrm>
          <a:prstGeom prst="rect">
            <a:avLst/>
          </a:prstGeom>
          <a:noFill/>
        </p:spPr>
        <p:txBody>
          <a:bodyPr wrap="square" rtlCol="0">
            <a:spAutoFit/>
          </a:bodyPr>
          <a:lstStyle/>
          <a:p>
            <a:pPr marL="742950" lvl="1" indent="-285750">
              <a:buFont typeface="Wingdings" panose="05000000000000000000" pitchFamily="2" charset="2"/>
              <a:buChar char="ü"/>
            </a:pPr>
            <a:r>
              <a:rPr lang="es-GT" sz="2800" dirty="0">
                <a:solidFill>
                  <a:srgbClr val="00B050"/>
                </a:solidFill>
              </a:rPr>
              <a:t>Objetivo 5</a:t>
            </a:r>
          </a:p>
        </p:txBody>
      </p:sp>
      <p:sp>
        <p:nvSpPr>
          <p:cNvPr id="16" name="Rectángulo 15">
            <a:extLst>
              <a:ext uri="{FF2B5EF4-FFF2-40B4-BE49-F238E27FC236}">
                <a16:creationId xmlns:a16="http://schemas.microsoft.com/office/drawing/2014/main" id="{9D14B6E6-44CB-2281-07EA-B0E442CFFD0E}"/>
              </a:ext>
            </a:extLst>
          </p:cNvPr>
          <p:cNvSpPr/>
          <p:nvPr/>
        </p:nvSpPr>
        <p:spPr>
          <a:xfrm>
            <a:off x="1373635" y="3971893"/>
            <a:ext cx="6510907" cy="245478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17" name="Rectángulo 16">
            <a:extLst>
              <a:ext uri="{FF2B5EF4-FFF2-40B4-BE49-F238E27FC236}">
                <a16:creationId xmlns:a16="http://schemas.microsoft.com/office/drawing/2014/main" id="{498D5E56-2269-B791-76EC-A5F9A7F1DE23}"/>
              </a:ext>
            </a:extLst>
          </p:cNvPr>
          <p:cNvSpPr/>
          <p:nvPr/>
        </p:nvSpPr>
        <p:spPr>
          <a:xfrm>
            <a:off x="5942759" y="1181129"/>
            <a:ext cx="5728781" cy="245478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Tree>
    <p:extLst>
      <p:ext uri="{BB962C8B-B14F-4D97-AF65-F5344CB8AC3E}">
        <p14:creationId xmlns:p14="http://schemas.microsoft.com/office/powerpoint/2010/main" val="3785755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p:txBody>
          <a:bodyPr anchor="ctr"/>
          <a:lstStyle/>
          <a:p>
            <a:pPr algn="ctr"/>
            <a:r>
              <a:rPr lang="es-GT" dirty="0"/>
              <a:t>CONCLUSIONES</a:t>
            </a:r>
          </a:p>
        </p:txBody>
      </p:sp>
      <p:sp>
        <p:nvSpPr>
          <p:cNvPr id="3" name="Marcador de número de diapositiva 2">
            <a:extLst>
              <a:ext uri="{FF2B5EF4-FFF2-40B4-BE49-F238E27FC236}">
                <a16:creationId xmlns:a16="http://schemas.microsoft.com/office/drawing/2014/main" id="{84032B5D-EB59-628B-3E9A-83E3D321DAB5}"/>
              </a:ext>
            </a:extLst>
          </p:cNvPr>
          <p:cNvSpPr>
            <a:spLocks noGrp="1"/>
          </p:cNvSpPr>
          <p:nvPr>
            <p:ph type="sldNum" sz="quarter" idx="12"/>
          </p:nvPr>
        </p:nvSpPr>
        <p:spPr/>
        <p:txBody>
          <a:bodyPr/>
          <a:lstStyle/>
          <a:p>
            <a:fld id="{0D309695-DEC3-40DA-9DF5-330280C9D0E8}" type="slidenum">
              <a:rPr lang="en-US" smtClean="0"/>
              <a:t>23</a:t>
            </a:fld>
            <a:endParaRPr lang="en-US"/>
          </a:p>
        </p:txBody>
      </p:sp>
    </p:spTree>
    <p:extLst>
      <p:ext uri="{BB962C8B-B14F-4D97-AF65-F5344CB8AC3E}">
        <p14:creationId xmlns:p14="http://schemas.microsoft.com/office/powerpoint/2010/main" val="484160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p:txBody>
          <a:bodyPr anchor="ctr"/>
          <a:lstStyle/>
          <a:p>
            <a:r>
              <a:rPr lang="es-ES" i="0" dirty="0">
                <a:latin typeface="+mn-lt"/>
              </a:rPr>
              <a:t>1.	Se expandió el modelo relacional existente de la fase I para poder almacenar características, clasificadores, anotaciones de las señales EEG, datos confidenciales, configuración para funcionalidad “Recuperar contraseña” y accesos de los usuarios.</a:t>
            </a:r>
            <a:br>
              <a:rPr lang="es-ES" i="0" dirty="0">
                <a:latin typeface="+mn-lt"/>
              </a:rPr>
            </a:br>
            <a:br>
              <a:rPr lang="es-ES" i="0" dirty="0">
                <a:latin typeface="+mn-lt"/>
              </a:rPr>
            </a:br>
            <a:r>
              <a:rPr lang="es-ES" i="0" dirty="0">
                <a:latin typeface="+mn-lt"/>
              </a:rPr>
              <a:t>2.	Se implementó un inicio de sesión gráfico el cual permite ingresar a la aplicación con distintos usuarios.</a:t>
            </a:r>
            <a:br>
              <a:rPr lang="es-ES" i="0" dirty="0">
                <a:latin typeface="+mn-lt"/>
              </a:rPr>
            </a:br>
            <a:br>
              <a:rPr lang="es-ES" i="0" dirty="0">
                <a:latin typeface="+mn-lt"/>
              </a:rPr>
            </a:br>
            <a:r>
              <a:rPr lang="es-ES" i="0" dirty="0">
                <a:latin typeface="+mn-lt"/>
              </a:rPr>
              <a:t>3.	Se implementó un modulo de administración de usuarios el cual permite crear, editar, eliminar, bloquear y desbloquear usuarios.</a:t>
            </a:r>
            <a:br>
              <a:rPr lang="es-ES" i="0" dirty="0">
                <a:latin typeface="+mn-lt"/>
              </a:rPr>
            </a:br>
            <a:endParaRPr lang="es-GT" i="0" dirty="0">
              <a:latin typeface="+mn-lt"/>
            </a:endParaRPr>
          </a:p>
        </p:txBody>
      </p:sp>
      <p:sp>
        <p:nvSpPr>
          <p:cNvPr id="3" name="Marcador de número de diapositiva 2">
            <a:extLst>
              <a:ext uri="{FF2B5EF4-FFF2-40B4-BE49-F238E27FC236}">
                <a16:creationId xmlns:a16="http://schemas.microsoft.com/office/drawing/2014/main" id="{84032B5D-EB59-628B-3E9A-83E3D321DAB5}"/>
              </a:ext>
            </a:extLst>
          </p:cNvPr>
          <p:cNvSpPr>
            <a:spLocks noGrp="1"/>
          </p:cNvSpPr>
          <p:nvPr>
            <p:ph type="sldNum" sz="quarter" idx="12"/>
          </p:nvPr>
        </p:nvSpPr>
        <p:spPr/>
        <p:txBody>
          <a:bodyPr/>
          <a:lstStyle/>
          <a:p>
            <a:fld id="{0D309695-DEC3-40DA-9DF5-330280C9D0E8}" type="slidenum">
              <a:rPr lang="en-US" smtClean="0"/>
              <a:t>24</a:t>
            </a:fld>
            <a:endParaRPr lang="en-US"/>
          </a:p>
        </p:txBody>
      </p:sp>
    </p:spTree>
    <p:extLst>
      <p:ext uri="{BB962C8B-B14F-4D97-AF65-F5344CB8AC3E}">
        <p14:creationId xmlns:p14="http://schemas.microsoft.com/office/powerpoint/2010/main" val="25835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8056" y="388799"/>
            <a:ext cx="11311128" cy="6201781"/>
          </a:xfrm>
        </p:spPr>
        <p:txBody>
          <a:bodyPr anchor="ctr">
            <a:normAutofit/>
          </a:bodyPr>
          <a:lstStyle/>
          <a:p>
            <a:r>
              <a:rPr lang="es-ES" i="0" dirty="0">
                <a:latin typeface="+mn-lt"/>
              </a:rPr>
              <a:t>4.	Se definió una lista de permisos esenciales que permite al administrador de usuarios definir usuarios personalizados e identificarlos de forma personalizada.</a:t>
            </a:r>
            <a:br>
              <a:rPr lang="es-ES" i="0" dirty="0">
                <a:latin typeface="+mn-lt"/>
              </a:rPr>
            </a:br>
            <a:br>
              <a:rPr lang="es-ES" i="0" dirty="0">
                <a:latin typeface="+mn-lt"/>
              </a:rPr>
            </a:br>
            <a:r>
              <a:rPr lang="es-ES" i="0" dirty="0">
                <a:latin typeface="+mn-lt"/>
              </a:rPr>
              <a:t>5.	Se eliminó la necesidad de ingresar credenciales de la base de datos en un archivo .</a:t>
            </a:r>
            <a:r>
              <a:rPr lang="es-ES" i="0" dirty="0" err="1">
                <a:latin typeface="+mn-lt"/>
              </a:rPr>
              <a:t>csv</a:t>
            </a:r>
            <a:r>
              <a:rPr lang="es-ES" i="0" dirty="0">
                <a:latin typeface="+mn-lt"/>
              </a:rPr>
              <a:t> para el inicio de sesión por motivos prácticos y de seguridad.</a:t>
            </a:r>
            <a:br>
              <a:rPr lang="es-ES" i="0" dirty="0">
                <a:latin typeface="+mn-lt"/>
              </a:rPr>
            </a:br>
            <a:br>
              <a:rPr lang="es-ES" i="0" dirty="0">
                <a:latin typeface="+mn-lt"/>
              </a:rPr>
            </a:br>
            <a:r>
              <a:rPr lang="es-ES" i="0" dirty="0">
                <a:latin typeface="+mn-lt"/>
              </a:rPr>
              <a:t>6.	Se crearon scripts que permiten fácilmente la creación de la base de datos, el modelo relacional y los usuarios esenciales.</a:t>
            </a:r>
            <a:br>
              <a:rPr lang="es-ES" i="0" dirty="0">
                <a:latin typeface="+mn-lt"/>
              </a:rPr>
            </a:br>
            <a:br>
              <a:rPr lang="es-ES" i="0" dirty="0">
                <a:latin typeface="+mn-lt"/>
              </a:rPr>
            </a:br>
            <a:r>
              <a:rPr lang="es-ES" i="0" dirty="0">
                <a:latin typeface="+mn-lt"/>
              </a:rPr>
              <a:t>7.	Se agregaron validaciones y programación defensiva para evitar errores en caso de ingresar datos no válidos o por falta de ingreso de datos obligatorios en el módulo de administración de usuarios.</a:t>
            </a:r>
            <a:br>
              <a:rPr lang="es-ES" i="0" dirty="0">
                <a:latin typeface="+mn-lt"/>
              </a:rPr>
            </a:br>
            <a:endParaRPr lang="es-GT" i="0" dirty="0">
              <a:latin typeface="+mn-lt"/>
            </a:endParaRPr>
          </a:p>
        </p:txBody>
      </p:sp>
      <p:sp>
        <p:nvSpPr>
          <p:cNvPr id="3" name="Marcador de número de diapositiva 2">
            <a:extLst>
              <a:ext uri="{FF2B5EF4-FFF2-40B4-BE49-F238E27FC236}">
                <a16:creationId xmlns:a16="http://schemas.microsoft.com/office/drawing/2014/main" id="{84032B5D-EB59-628B-3E9A-83E3D321DAB5}"/>
              </a:ext>
            </a:extLst>
          </p:cNvPr>
          <p:cNvSpPr>
            <a:spLocks noGrp="1"/>
          </p:cNvSpPr>
          <p:nvPr>
            <p:ph type="sldNum" sz="quarter" idx="12"/>
          </p:nvPr>
        </p:nvSpPr>
        <p:spPr/>
        <p:txBody>
          <a:bodyPr/>
          <a:lstStyle/>
          <a:p>
            <a:fld id="{0D309695-DEC3-40DA-9DF5-330280C9D0E8}" type="slidenum">
              <a:rPr lang="en-US" smtClean="0"/>
              <a:t>25</a:t>
            </a:fld>
            <a:endParaRPr lang="en-US"/>
          </a:p>
        </p:txBody>
      </p:sp>
    </p:spTree>
    <p:extLst>
      <p:ext uri="{BB962C8B-B14F-4D97-AF65-F5344CB8AC3E}">
        <p14:creationId xmlns:p14="http://schemas.microsoft.com/office/powerpoint/2010/main" val="23689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8056" y="388799"/>
            <a:ext cx="11311128" cy="3889903"/>
          </a:xfrm>
        </p:spPr>
        <p:txBody>
          <a:bodyPr anchor="ctr">
            <a:normAutofit/>
          </a:bodyPr>
          <a:lstStyle/>
          <a:p>
            <a:r>
              <a:rPr lang="es-ES" i="0" dirty="0">
                <a:latin typeface="+mn-lt"/>
              </a:rPr>
              <a:t>8.	Se optimizaron consultas que causaban lentitud a la hora de navegar entre pantalla en la aplicación.</a:t>
            </a:r>
            <a:br>
              <a:rPr lang="es-ES" i="0" dirty="0">
                <a:latin typeface="+mn-lt"/>
              </a:rPr>
            </a:br>
            <a:br>
              <a:rPr lang="es-ES" i="0" dirty="0">
                <a:latin typeface="+mn-lt"/>
              </a:rPr>
            </a:br>
            <a:r>
              <a:rPr lang="es-ES" i="0" dirty="0">
                <a:latin typeface="+mn-lt"/>
              </a:rPr>
              <a:t>9.	Se generó un instalador de la aplicación para Windows que permite ejecutar la aplicación sin tener Matlab instalado ni una licencia.</a:t>
            </a:r>
            <a:br>
              <a:rPr lang="es-ES" i="0" dirty="0">
                <a:latin typeface="+mn-lt"/>
              </a:rPr>
            </a:br>
            <a:br>
              <a:rPr lang="es-ES" i="0" dirty="0">
                <a:latin typeface="+mn-lt"/>
              </a:rPr>
            </a:br>
            <a:r>
              <a:rPr lang="es-ES" i="0" dirty="0">
                <a:latin typeface="+mn-lt"/>
              </a:rPr>
              <a:t>10.	Se propusieron distintas opciones para el uso de la aplicación de forma remota.</a:t>
            </a:r>
            <a:endParaRPr lang="es-GT" i="0" dirty="0">
              <a:latin typeface="+mn-lt"/>
            </a:endParaRPr>
          </a:p>
        </p:txBody>
      </p:sp>
      <p:sp>
        <p:nvSpPr>
          <p:cNvPr id="3" name="Marcador de número de diapositiva 2">
            <a:extLst>
              <a:ext uri="{FF2B5EF4-FFF2-40B4-BE49-F238E27FC236}">
                <a16:creationId xmlns:a16="http://schemas.microsoft.com/office/drawing/2014/main" id="{84032B5D-EB59-628B-3E9A-83E3D321DAB5}"/>
              </a:ext>
            </a:extLst>
          </p:cNvPr>
          <p:cNvSpPr>
            <a:spLocks noGrp="1"/>
          </p:cNvSpPr>
          <p:nvPr>
            <p:ph type="sldNum" sz="quarter" idx="12"/>
          </p:nvPr>
        </p:nvSpPr>
        <p:spPr/>
        <p:txBody>
          <a:bodyPr/>
          <a:lstStyle/>
          <a:p>
            <a:fld id="{0D309695-DEC3-40DA-9DF5-330280C9D0E8}" type="slidenum">
              <a:rPr lang="en-US" smtClean="0"/>
              <a:t>26</a:t>
            </a:fld>
            <a:endParaRPr lang="en-US"/>
          </a:p>
        </p:txBody>
      </p:sp>
    </p:spTree>
    <p:extLst>
      <p:ext uri="{BB962C8B-B14F-4D97-AF65-F5344CB8AC3E}">
        <p14:creationId xmlns:p14="http://schemas.microsoft.com/office/powerpoint/2010/main" val="3844601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p:txBody>
          <a:bodyPr anchor="ctr"/>
          <a:lstStyle/>
          <a:p>
            <a:pPr algn="ctr"/>
            <a:r>
              <a:rPr lang="es-GT" dirty="0"/>
              <a:t>RECOMENDACIONES</a:t>
            </a:r>
          </a:p>
        </p:txBody>
      </p:sp>
      <p:sp>
        <p:nvSpPr>
          <p:cNvPr id="3" name="Marcador de número de diapositiva 2">
            <a:extLst>
              <a:ext uri="{FF2B5EF4-FFF2-40B4-BE49-F238E27FC236}">
                <a16:creationId xmlns:a16="http://schemas.microsoft.com/office/drawing/2014/main" id="{D702B347-D7AD-B833-B864-F7D5554530E3}"/>
              </a:ext>
            </a:extLst>
          </p:cNvPr>
          <p:cNvSpPr>
            <a:spLocks noGrp="1"/>
          </p:cNvSpPr>
          <p:nvPr>
            <p:ph type="sldNum" sz="quarter" idx="12"/>
          </p:nvPr>
        </p:nvSpPr>
        <p:spPr/>
        <p:txBody>
          <a:bodyPr/>
          <a:lstStyle/>
          <a:p>
            <a:fld id="{0D309695-DEC3-40DA-9DF5-330280C9D0E8}" type="slidenum">
              <a:rPr lang="en-US" smtClean="0"/>
              <a:t>27</a:t>
            </a:fld>
            <a:endParaRPr lang="en-US"/>
          </a:p>
        </p:txBody>
      </p:sp>
    </p:spTree>
    <p:extLst>
      <p:ext uri="{BB962C8B-B14F-4D97-AF65-F5344CB8AC3E}">
        <p14:creationId xmlns:p14="http://schemas.microsoft.com/office/powerpoint/2010/main" val="3648966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p:txBody>
          <a:bodyPr anchor="ctr">
            <a:normAutofit/>
          </a:bodyPr>
          <a:lstStyle/>
          <a:p>
            <a:r>
              <a:rPr lang="es-ES" i="0" dirty="0">
                <a:latin typeface="+mn-lt"/>
              </a:rPr>
              <a:t>1.	Eliminar el guardado del archivo </a:t>
            </a:r>
            <a:r>
              <a:rPr lang="es-ES" i="0" dirty="0" err="1">
                <a:latin typeface="+mn-lt"/>
              </a:rPr>
              <a:t>edf</a:t>
            </a:r>
            <a:r>
              <a:rPr lang="es-ES" i="0" dirty="0">
                <a:latin typeface="+mn-lt"/>
              </a:rPr>
              <a:t> en la base de datos en la tabla </a:t>
            </a:r>
            <a:r>
              <a:rPr lang="es-ES" i="0" dirty="0" err="1">
                <a:latin typeface="+mn-lt"/>
              </a:rPr>
              <a:t>humana.pruebas</a:t>
            </a:r>
            <a:r>
              <a:rPr lang="es-ES" i="0" dirty="0">
                <a:latin typeface="+mn-lt"/>
              </a:rPr>
              <a:t> ya que esto toma mucho tiempo y esta limitado por el tamaño del archivo </a:t>
            </a:r>
            <a:r>
              <a:rPr lang="es-ES" i="0" dirty="0" err="1">
                <a:latin typeface="+mn-lt"/>
              </a:rPr>
              <a:t>edf</a:t>
            </a:r>
            <a:r>
              <a:rPr lang="es-ES" i="0" dirty="0">
                <a:latin typeface="+mn-lt"/>
              </a:rPr>
              <a:t> ya que MySQL únicamente permite almacenar archivos de hasta 1 Gb de tamaño por </a:t>
            </a:r>
            <a:r>
              <a:rPr lang="es-ES" dirty="0" err="1">
                <a:latin typeface="+mn-lt"/>
              </a:rPr>
              <a:t>packet</a:t>
            </a:r>
            <a:r>
              <a:rPr lang="es-ES" i="0" dirty="0">
                <a:latin typeface="+mn-lt"/>
              </a:rPr>
              <a:t>. Además en la aplicación hay varios lugares donde se lee esa tabla por lo que causa que el flujo de navegación en la aplicación sea lento.</a:t>
            </a:r>
            <a:br>
              <a:rPr lang="es-ES" i="0" dirty="0">
                <a:latin typeface="+mn-lt"/>
              </a:rPr>
            </a:br>
            <a:br>
              <a:rPr lang="es-ES" i="0" dirty="0">
                <a:latin typeface="+mn-lt"/>
              </a:rPr>
            </a:br>
            <a:r>
              <a:rPr lang="es-ES" i="0" dirty="0">
                <a:latin typeface="+mn-lt"/>
              </a:rPr>
              <a:t>2.	El guardado de las señales EEG en la tabla </a:t>
            </a:r>
            <a:r>
              <a:rPr lang="es-ES" i="0" dirty="0" err="1">
                <a:latin typeface="+mn-lt"/>
              </a:rPr>
              <a:t>humana.pruebas_datos</a:t>
            </a:r>
            <a:r>
              <a:rPr lang="es-ES" i="0" dirty="0">
                <a:latin typeface="+mn-lt"/>
              </a:rPr>
              <a:t> toma mucho tiempo por lo que es necesario buscar formas de optimizar el proceso. Por ejemplo para almacenar una señal de 3 horas, 33 canales a 200Hz y 2,183,200 registros la aplicación se tarda aproximadamente 5 horas y media.</a:t>
            </a:r>
            <a:br>
              <a:rPr lang="es-ES" i="0" dirty="0">
                <a:latin typeface="+mn-lt"/>
              </a:rPr>
            </a:br>
            <a:endParaRPr lang="es-GT" i="0" dirty="0">
              <a:latin typeface="+mn-lt"/>
            </a:endParaRPr>
          </a:p>
        </p:txBody>
      </p:sp>
      <p:sp>
        <p:nvSpPr>
          <p:cNvPr id="3" name="Marcador de número de diapositiva 2">
            <a:extLst>
              <a:ext uri="{FF2B5EF4-FFF2-40B4-BE49-F238E27FC236}">
                <a16:creationId xmlns:a16="http://schemas.microsoft.com/office/drawing/2014/main" id="{84032B5D-EB59-628B-3E9A-83E3D321DAB5}"/>
              </a:ext>
            </a:extLst>
          </p:cNvPr>
          <p:cNvSpPr>
            <a:spLocks noGrp="1"/>
          </p:cNvSpPr>
          <p:nvPr>
            <p:ph type="sldNum" sz="quarter" idx="12"/>
          </p:nvPr>
        </p:nvSpPr>
        <p:spPr/>
        <p:txBody>
          <a:bodyPr/>
          <a:lstStyle/>
          <a:p>
            <a:fld id="{0D309695-DEC3-40DA-9DF5-330280C9D0E8}" type="slidenum">
              <a:rPr lang="en-US" smtClean="0"/>
              <a:t>28</a:t>
            </a:fld>
            <a:endParaRPr lang="en-US"/>
          </a:p>
        </p:txBody>
      </p:sp>
    </p:spTree>
    <p:extLst>
      <p:ext uri="{BB962C8B-B14F-4D97-AF65-F5344CB8AC3E}">
        <p14:creationId xmlns:p14="http://schemas.microsoft.com/office/powerpoint/2010/main" val="3757430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p:txBody>
          <a:bodyPr anchor="ctr">
            <a:normAutofit fontScale="90000"/>
          </a:bodyPr>
          <a:lstStyle/>
          <a:p>
            <a:r>
              <a:rPr lang="es-ES" i="0" dirty="0">
                <a:latin typeface="+mn-lt"/>
              </a:rPr>
              <a:t>3.	Evaluar si puede llegar a ser útil definir tiempo de caducidad para las contraseñas de los usuarios y forzar a que se actualice. Esto involucraría la creación de un flujo nuevo en la aplicación para forzar el cambio de contraseña.</a:t>
            </a:r>
            <a:br>
              <a:rPr lang="es-ES" i="0" dirty="0">
                <a:latin typeface="+mn-lt"/>
              </a:rPr>
            </a:br>
            <a:br>
              <a:rPr lang="es-ES" i="0" dirty="0">
                <a:latin typeface="+mn-lt"/>
              </a:rPr>
            </a:br>
            <a:r>
              <a:rPr lang="es-ES" i="0" dirty="0">
                <a:latin typeface="+mn-lt"/>
              </a:rPr>
              <a:t>4.	Crear un instalador automatizado que permita instalar la herramienta fácilmente (</a:t>
            </a:r>
            <a:r>
              <a:rPr lang="es-ES" i="0" dirty="0" err="1">
                <a:latin typeface="+mn-lt"/>
              </a:rPr>
              <a:t>Instalación</a:t>
            </a:r>
            <a:r>
              <a:rPr lang="es-ES" i="0" dirty="0">
                <a:latin typeface="+mn-lt"/>
              </a:rPr>
              <a:t> de la base de datos, creación del modelo en la base de datos, instalación del driver ODBC de MySQL y configuración de la conexión a la base de datos en Windows). Actualmente el instalador generado utilizando Matlab </a:t>
            </a:r>
            <a:r>
              <a:rPr lang="es-ES" i="0" dirty="0" err="1">
                <a:latin typeface="+mn-lt"/>
              </a:rPr>
              <a:t>Compiler</a:t>
            </a:r>
            <a:r>
              <a:rPr lang="es-ES" i="0" dirty="0">
                <a:latin typeface="+mn-lt"/>
              </a:rPr>
              <a:t> únicamente instala la aplicación y el Matlab </a:t>
            </a:r>
            <a:r>
              <a:rPr lang="es-ES" i="0" dirty="0" err="1">
                <a:latin typeface="+mn-lt"/>
              </a:rPr>
              <a:t>Runtime</a:t>
            </a:r>
            <a:r>
              <a:rPr lang="es-ES" i="0" dirty="0">
                <a:latin typeface="+mn-lt"/>
              </a:rPr>
              <a:t>. Seria ideal crear un instalador que instale y configure la base de datos y el conector ODBC, cree el modelo en la base de datos, haga las configuraciones correspondiente e instale la aplicación y el Matlab </a:t>
            </a:r>
            <a:r>
              <a:rPr lang="es-ES" i="0" dirty="0" err="1">
                <a:latin typeface="+mn-lt"/>
              </a:rPr>
              <a:t>Runtime</a:t>
            </a:r>
            <a:r>
              <a:rPr lang="es-ES" i="0" dirty="0">
                <a:latin typeface="+mn-lt"/>
              </a:rPr>
              <a:t>.</a:t>
            </a:r>
            <a:endParaRPr lang="es-GT" i="0" dirty="0">
              <a:latin typeface="+mn-lt"/>
            </a:endParaRPr>
          </a:p>
        </p:txBody>
      </p:sp>
      <p:sp>
        <p:nvSpPr>
          <p:cNvPr id="3" name="Marcador de número de diapositiva 2">
            <a:extLst>
              <a:ext uri="{FF2B5EF4-FFF2-40B4-BE49-F238E27FC236}">
                <a16:creationId xmlns:a16="http://schemas.microsoft.com/office/drawing/2014/main" id="{84032B5D-EB59-628B-3E9A-83E3D321DAB5}"/>
              </a:ext>
            </a:extLst>
          </p:cNvPr>
          <p:cNvSpPr>
            <a:spLocks noGrp="1"/>
          </p:cNvSpPr>
          <p:nvPr>
            <p:ph type="sldNum" sz="quarter" idx="12"/>
          </p:nvPr>
        </p:nvSpPr>
        <p:spPr/>
        <p:txBody>
          <a:bodyPr/>
          <a:lstStyle/>
          <a:p>
            <a:fld id="{0D309695-DEC3-40DA-9DF5-330280C9D0E8}" type="slidenum">
              <a:rPr lang="en-US" smtClean="0"/>
              <a:t>29</a:t>
            </a:fld>
            <a:endParaRPr lang="en-US"/>
          </a:p>
        </p:txBody>
      </p:sp>
    </p:spTree>
    <p:extLst>
      <p:ext uri="{BB962C8B-B14F-4D97-AF65-F5344CB8AC3E}">
        <p14:creationId xmlns:p14="http://schemas.microsoft.com/office/powerpoint/2010/main" val="54691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8056" y="388800"/>
            <a:ext cx="11301984" cy="950987"/>
          </a:xfrm>
        </p:spPr>
        <p:txBody>
          <a:bodyPr anchor="ctr"/>
          <a:lstStyle/>
          <a:p>
            <a:pPr algn="ctr"/>
            <a:r>
              <a:rPr lang="es-GT" dirty="0"/>
              <a:t>OBJETIVO GENERAL</a:t>
            </a:r>
          </a:p>
        </p:txBody>
      </p:sp>
      <p:sp>
        <p:nvSpPr>
          <p:cNvPr id="3" name="Marcador de contenido 2">
            <a:extLst>
              <a:ext uri="{FF2B5EF4-FFF2-40B4-BE49-F238E27FC236}">
                <a16:creationId xmlns:a16="http://schemas.microsoft.com/office/drawing/2014/main" id="{C34B24D9-C2F4-F449-F78E-DBCA1DA8254E}"/>
              </a:ext>
            </a:extLst>
          </p:cNvPr>
          <p:cNvSpPr>
            <a:spLocks noGrp="1"/>
          </p:cNvSpPr>
          <p:nvPr>
            <p:ph idx="1"/>
          </p:nvPr>
        </p:nvSpPr>
        <p:spPr>
          <a:xfrm>
            <a:off x="1311563" y="2242867"/>
            <a:ext cx="9568874" cy="3770005"/>
          </a:xfrm>
        </p:spPr>
        <p:txBody>
          <a:bodyPr>
            <a:noAutofit/>
          </a:bodyPr>
          <a:lstStyle/>
          <a:p>
            <a:pPr algn="just"/>
            <a:r>
              <a:rPr lang="es-ES" sz="2800" dirty="0"/>
              <a:t>Mejorar la herramienta de software desarrollada en la fase anterior del proyecto de estudio de la epilepsia, y adaptarla para su uso en el Centro de Epilepsia y Neurocirugía Funcional (HUMANA).</a:t>
            </a:r>
            <a:endParaRPr lang="es-GT" sz="2800" dirty="0"/>
          </a:p>
        </p:txBody>
      </p:sp>
      <p:sp>
        <p:nvSpPr>
          <p:cNvPr id="4" name="Marcador de número de diapositiva 3">
            <a:extLst>
              <a:ext uri="{FF2B5EF4-FFF2-40B4-BE49-F238E27FC236}">
                <a16:creationId xmlns:a16="http://schemas.microsoft.com/office/drawing/2014/main" id="{03980FC2-B878-E6DC-A642-A3E12CE64965}"/>
              </a:ext>
            </a:extLst>
          </p:cNvPr>
          <p:cNvSpPr>
            <a:spLocks noGrp="1"/>
          </p:cNvSpPr>
          <p:nvPr>
            <p:ph type="sldNum" sz="quarter" idx="4"/>
          </p:nvPr>
        </p:nvSpPr>
        <p:spPr/>
        <p:txBody>
          <a:bodyPr/>
          <a:lstStyle/>
          <a:p>
            <a:fld id="{0D309695-DEC3-40DA-9DF5-330280C9D0E8}" type="slidenum">
              <a:rPr lang="en-US" smtClean="0"/>
              <a:pPr/>
              <a:t>3</a:t>
            </a:fld>
            <a:endParaRPr lang="en-US" dirty="0"/>
          </a:p>
        </p:txBody>
      </p:sp>
    </p:spTree>
    <p:extLst>
      <p:ext uri="{BB962C8B-B14F-4D97-AF65-F5344CB8AC3E}">
        <p14:creationId xmlns:p14="http://schemas.microsoft.com/office/powerpoint/2010/main" val="2141351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8056" y="388800"/>
            <a:ext cx="11311128" cy="2613192"/>
          </a:xfrm>
        </p:spPr>
        <p:txBody>
          <a:bodyPr anchor="ctr">
            <a:normAutofit/>
          </a:bodyPr>
          <a:lstStyle/>
          <a:p>
            <a:r>
              <a:rPr lang="es-ES" i="0" dirty="0">
                <a:latin typeface="+mn-lt"/>
              </a:rPr>
              <a:t>5.	Utilizar una base de datos en la nube para evitar que la información se pierda por alguna falla en las computadoras de HUMANA. Esto también permitiría tener la aplicación instalada en varias computadoras y que todas tengan y compartan la misma</a:t>
            </a:r>
            <a:br>
              <a:rPr lang="es-ES" i="0" dirty="0">
                <a:latin typeface="+mn-lt"/>
              </a:rPr>
            </a:br>
            <a:r>
              <a:rPr lang="es-ES" i="0" dirty="0">
                <a:latin typeface="+mn-lt"/>
              </a:rPr>
              <a:t>información</a:t>
            </a:r>
            <a:endParaRPr lang="es-GT" i="0" dirty="0">
              <a:latin typeface="+mn-lt"/>
            </a:endParaRPr>
          </a:p>
        </p:txBody>
      </p:sp>
      <p:sp>
        <p:nvSpPr>
          <p:cNvPr id="3" name="Marcador de número de diapositiva 2">
            <a:extLst>
              <a:ext uri="{FF2B5EF4-FFF2-40B4-BE49-F238E27FC236}">
                <a16:creationId xmlns:a16="http://schemas.microsoft.com/office/drawing/2014/main" id="{84032B5D-EB59-628B-3E9A-83E3D321DAB5}"/>
              </a:ext>
            </a:extLst>
          </p:cNvPr>
          <p:cNvSpPr>
            <a:spLocks noGrp="1"/>
          </p:cNvSpPr>
          <p:nvPr>
            <p:ph type="sldNum" sz="quarter" idx="12"/>
          </p:nvPr>
        </p:nvSpPr>
        <p:spPr/>
        <p:txBody>
          <a:bodyPr/>
          <a:lstStyle/>
          <a:p>
            <a:fld id="{0D309695-DEC3-40DA-9DF5-330280C9D0E8}" type="slidenum">
              <a:rPr lang="en-US" smtClean="0"/>
              <a:t>30</a:t>
            </a:fld>
            <a:endParaRPr lang="en-US"/>
          </a:p>
        </p:txBody>
      </p:sp>
    </p:spTree>
    <p:extLst>
      <p:ext uri="{BB962C8B-B14F-4D97-AF65-F5344CB8AC3E}">
        <p14:creationId xmlns:p14="http://schemas.microsoft.com/office/powerpoint/2010/main" val="1193794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stion Marks - The Origins... - Creativelix.com ⦿ Expressing Concerns">
            <a:extLst>
              <a:ext uri="{FF2B5EF4-FFF2-40B4-BE49-F238E27FC236}">
                <a16:creationId xmlns:a16="http://schemas.microsoft.com/office/drawing/2014/main" id="{0C9A7DEF-4268-A4D5-17B8-B3DA7F9A9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163" y="1031344"/>
            <a:ext cx="7243673" cy="4795312"/>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14E3A3C0-5432-D72B-9FEE-557002C557C2}"/>
              </a:ext>
            </a:extLst>
          </p:cNvPr>
          <p:cNvSpPr>
            <a:spLocks noGrp="1"/>
          </p:cNvSpPr>
          <p:nvPr>
            <p:ph type="title"/>
          </p:nvPr>
        </p:nvSpPr>
        <p:spPr>
          <a:xfrm>
            <a:off x="448056" y="388800"/>
            <a:ext cx="11311128" cy="534226"/>
          </a:xfrm>
        </p:spPr>
        <p:txBody>
          <a:bodyPr anchor="ctr"/>
          <a:lstStyle/>
          <a:p>
            <a:pPr algn="ctr"/>
            <a:r>
              <a:rPr lang="es-GT" dirty="0"/>
              <a:t>DUDAS</a:t>
            </a:r>
          </a:p>
        </p:txBody>
      </p:sp>
      <p:sp>
        <p:nvSpPr>
          <p:cNvPr id="2" name="Marcador de número de diapositiva 1">
            <a:extLst>
              <a:ext uri="{FF2B5EF4-FFF2-40B4-BE49-F238E27FC236}">
                <a16:creationId xmlns:a16="http://schemas.microsoft.com/office/drawing/2014/main" id="{2712E362-F8D5-3EBD-DE07-ECD44EF8CE7E}"/>
              </a:ext>
            </a:extLst>
          </p:cNvPr>
          <p:cNvSpPr>
            <a:spLocks noGrp="1"/>
          </p:cNvSpPr>
          <p:nvPr>
            <p:ph type="sldNum" sz="quarter" idx="12"/>
          </p:nvPr>
        </p:nvSpPr>
        <p:spPr/>
        <p:txBody>
          <a:bodyPr/>
          <a:lstStyle/>
          <a:p>
            <a:fld id="{0D309695-DEC3-40DA-9DF5-330280C9D0E8}" type="slidenum">
              <a:rPr lang="en-US" smtClean="0"/>
              <a:t>31</a:t>
            </a:fld>
            <a:endParaRPr lang="en-US"/>
          </a:p>
        </p:txBody>
      </p:sp>
    </p:spTree>
    <p:extLst>
      <p:ext uri="{BB962C8B-B14F-4D97-AF65-F5344CB8AC3E}">
        <p14:creationId xmlns:p14="http://schemas.microsoft.com/office/powerpoint/2010/main" val="2543214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39272" y="130007"/>
            <a:ext cx="11301984" cy="1141200"/>
          </a:xfrm>
        </p:spPr>
        <p:txBody>
          <a:bodyPr anchor="ctr"/>
          <a:lstStyle/>
          <a:p>
            <a:pPr algn="ctr"/>
            <a:r>
              <a:rPr lang="es-GT" dirty="0"/>
              <a:t>REFERENCIAS BIBLIOGRÁFICAS</a:t>
            </a:r>
          </a:p>
        </p:txBody>
      </p:sp>
      <p:sp>
        <p:nvSpPr>
          <p:cNvPr id="3" name="Marcador de contenido 2">
            <a:extLst>
              <a:ext uri="{FF2B5EF4-FFF2-40B4-BE49-F238E27FC236}">
                <a16:creationId xmlns:a16="http://schemas.microsoft.com/office/drawing/2014/main" id="{2ED4A9CF-A8EE-5A9B-13C6-5BF3112C70DC}"/>
              </a:ext>
            </a:extLst>
          </p:cNvPr>
          <p:cNvSpPr>
            <a:spLocks noGrp="1"/>
          </p:cNvSpPr>
          <p:nvPr>
            <p:ph idx="1"/>
          </p:nvPr>
        </p:nvSpPr>
        <p:spPr>
          <a:xfrm>
            <a:off x="448056" y="1147314"/>
            <a:ext cx="11293200" cy="5305244"/>
          </a:xfrm>
        </p:spPr>
        <p:txBody>
          <a:bodyPr>
            <a:normAutofit fontScale="77500" lnSpcReduction="20000"/>
          </a:bodyPr>
          <a:lstStyle/>
          <a:p>
            <a:pPr marL="1944" indent="0" algn="just">
              <a:buNone/>
            </a:pPr>
            <a:r>
              <a:rPr lang="es-GT" dirty="0"/>
              <a:t>Imagen “New”, https://www.freenom.com/</a:t>
            </a:r>
          </a:p>
          <a:p>
            <a:pPr marL="1944" indent="0" algn="just">
              <a:buNone/>
            </a:pPr>
            <a:r>
              <a:rPr lang="es-GT" dirty="0"/>
              <a:t>Imagen “Eficiencia”, https://www.integrify.com/operational-efficiency/</a:t>
            </a:r>
          </a:p>
          <a:p>
            <a:pPr marL="1944" indent="0" algn="just">
              <a:buNone/>
            </a:pPr>
            <a:r>
              <a:rPr lang="es-GT" dirty="0"/>
              <a:t>Imagen “</a:t>
            </a:r>
            <a:r>
              <a:rPr lang="es-GT" dirty="0" err="1"/>
              <a:t>Covid</a:t>
            </a:r>
            <a:r>
              <a:rPr lang="es-GT" dirty="0"/>
              <a:t>”, https://www.who.int/es/news/item/29-06-2020-covidtimeline</a:t>
            </a:r>
          </a:p>
          <a:p>
            <a:pPr marL="1944" indent="0" algn="just">
              <a:buNone/>
            </a:pPr>
            <a:r>
              <a:rPr lang="es-GT" dirty="0"/>
              <a:t>Imagen “Home office”, https://www.gq.com.mx/estilo-de-vida/articulo/renunciar-o-volver-a-la-oficina-empleados-quieren-home-office</a:t>
            </a:r>
          </a:p>
          <a:p>
            <a:pPr marL="1944" indent="0" algn="just">
              <a:buNone/>
            </a:pPr>
            <a:r>
              <a:rPr lang="es-GT" dirty="0"/>
              <a:t>Imagen “Idea”, https://foroalfa.org/articulos/ideas-demasiado-grandes</a:t>
            </a:r>
          </a:p>
          <a:p>
            <a:pPr marL="1944" indent="0" algn="just">
              <a:buNone/>
            </a:pPr>
            <a:r>
              <a:rPr lang="es-GT" dirty="0"/>
              <a:t>Imagen “Zoom meeting”, https://apps.apple.com/es/app/zoom-cloud-meetings/id546505307</a:t>
            </a:r>
          </a:p>
          <a:p>
            <a:pPr marL="1944" indent="0" algn="just">
              <a:buNone/>
            </a:pPr>
            <a:r>
              <a:rPr lang="es-GT" dirty="0"/>
              <a:t>Imagen “</a:t>
            </a:r>
            <a:r>
              <a:rPr lang="es-GT" dirty="0" err="1"/>
              <a:t>Prototype</a:t>
            </a:r>
            <a:r>
              <a:rPr lang="es-GT" dirty="0"/>
              <a:t>”, https://refactoring.guru/es/design-patterns/prototype</a:t>
            </a:r>
          </a:p>
          <a:p>
            <a:pPr marL="1944" indent="0" algn="just">
              <a:buNone/>
            </a:pPr>
            <a:r>
              <a:rPr lang="es-GT" dirty="0"/>
              <a:t>Imagen “X - Incorrecta”, https://uxwing.com/incorrect-icon/</a:t>
            </a:r>
          </a:p>
          <a:p>
            <a:pPr marL="1944" indent="0" algn="just">
              <a:buNone/>
            </a:pPr>
            <a:r>
              <a:rPr lang="es-GT" dirty="0"/>
              <a:t>Imagen “Usuarios”, https://rietveld-ict.nl/how-to-get-a-list-of-specified-users-and-their-group-membership-from-active-directory/</a:t>
            </a:r>
          </a:p>
          <a:p>
            <a:pPr marL="1944" indent="0" algn="just">
              <a:buNone/>
            </a:pPr>
            <a:r>
              <a:rPr lang="es-GT" dirty="0"/>
              <a:t>Imagen “Diagrama ER de ejemplo”, https://vertabelo.com/blog/vertabelo-tips-good-er-diagram-layout/</a:t>
            </a:r>
          </a:p>
          <a:p>
            <a:pPr marL="1944" indent="0" algn="just">
              <a:buNone/>
            </a:pPr>
            <a:r>
              <a:rPr lang="es-GT" dirty="0"/>
              <a:t>Imagen “Manual genérico”, https://sp.depositphotos.com/stock-photos/cubierta-manual.html</a:t>
            </a:r>
          </a:p>
          <a:p>
            <a:pPr marL="1944" indent="0" algn="just">
              <a:buNone/>
            </a:pPr>
            <a:r>
              <a:rPr lang="es-GT" dirty="0"/>
              <a:t>Imagen “Manual de usuario”, https://www.vectorstock.com/royalty-free-vector/user-manual-with-magnifying-glass-guide-vector-22360764</a:t>
            </a:r>
          </a:p>
          <a:p>
            <a:pPr marL="1944" indent="0" algn="just">
              <a:buNone/>
            </a:pPr>
            <a:r>
              <a:rPr lang="es-GT" dirty="0"/>
              <a:t>Imagen “Dudas”, https://creativelix.com/question-marks-the-origins/</a:t>
            </a:r>
          </a:p>
        </p:txBody>
      </p:sp>
      <p:sp>
        <p:nvSpPr>
          <p:cNvPr id="4" name="Marcador de número de diapositiva 3">
            <a:extLst>
              <a:ext uri="{FF2B5EF4-FFF2-40B4-BE49-F238E27FC236}">
                <a16:creationId xmlns:a16="http://schemas.microsoft.com/office/drawing/2014/main" id="{548841EC-0B47-81A3-7DD6-37CDE5034818}"/>
              </a:ext>
            </a:extLst>
          </p:cNvPr>
          <p:cNvSpPr>
            <a:spLocks noGrp="1"/>
          </p:cNvSpPr>
          <p:nvPr>
            <p:ph type="sldNum" sz="quarter" idx="4"/>
          </p:nvPr>
        </p:nvSpPr>
        <p:spPr/>
        <p:txBody>
          <a:bodyPr/>
          <a:lstStyle/>
          <a:p>
            <a:fld id="{0D309695-DEC3-40DA-9DF5-330280C9D0E8}" type="slidenum">
              <a:rPr lang="en-US" smtClean="0"/>
              <a:pPr/>
              <a:t>32</a:t>
            </a:fld>
            <a:endParaRPr lang="en-US" dirty="0"/>
          </a:p>
        </p:txBody>
      </p:sp>
    </p:spTree>
    <p:extLst>
      <p:ext uri="{BB962C8B-B14F-4D97-AF65-F5344CB8AC3E}">
        <p14:creationId xmlns:p14="http://schemas.microsoft.com/office/powerpoint/2010/main" val="971263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8056" y="388800"/>
            <a:ext cx="11301984" cy="950987"/>
          </a:xfrm>
        </p:spPr>
        <p:txBody>
          <a:bodyPr anchor="ctr"/>
          <a:lstStyle/>
          <a:p>
            <a:pPr algn="ctr"/>
            <a:r>
              <a:rPr lang="es-GT" dirty="0"/>
              <a:t>OBJETIVOS ESPECÍFICOS</a:t>
            </a:r>
          </a:p>
        </p:txBody>
      </p:sp>
      <p:sp>
        <p:nvSpPr>
          <p:cNvPr id="3" name="Marcador de contenido 2">
            <a:extLst>
              <a:ext uri="{FF2B5EF4-FFF2-40B4-BE49-F238E27FC236}">
                <a16:creationId xmlns:a16="http://schemas.microsoft.com/office/drawing/2014/main" id="{C34B24D9-C2F4-F449-F78E-DBCA1DA8254E}"/>
              </a:ext>
            </a:extLst>
          </p:cNvPr>
          <p:cNvSpPr>
            <a:spLocks noGrp="1"/>
          </p:cNvSpPr>
          <p:nvPr>
            <p:ph idx="1"/>
          </p:nvPr>
        </p:nvSpPr>
        <p:spPr>
          <a:xfrm>
            <a:off x="1311563" y="1633601"/>
            <a:ext cx="9568874" cy="4379272"/>
          </a:xfrm>
        </p:spPr>
        <p:txBody>
          <a:bodyPr>
            <a:noAutofit/>
          </a:bodyPr>
          <a:lstStyle/>
          <a:p>
            <a:pPr marL="459144" indent="-457200">
              <a:buFont typeface="+mj-lt"/>
              <a:buAutoNum type="arabicPeriod"/>
            </a:pPr>
            <a:r>
              <a:rPr lang="es-ES" sz="2000" dirty="0"/>
              <a:t>Expandir la funcionalidad de la herramienta de software desarrollada en la fase anterior.</a:t>
            </a:r>
          </a:p>
          <a:p>
            <a:pPr marL="459144" indent="-457200">
              <a:buFont typeface="+mj-lt"/>
              <a:buAutoNum type="arabicPeriod"/>
            </a:pPr>
            <a:r>
              <a:rPr lang="es-ES" sz="2000" dirty="0"/>
              <a:t>Optimizar el modelo y funcionalidad de la base de datos con que cuenta la herramienta.</a:t>
            </a:r>
          </a:p>
          <a:p>
            <a:pPr marL="459144" indent="-457200">
              <a:buFont typeface="+mj-lt"/>
              <a:buAutoNum type="arabicPeriod"/>
            </a:pPr>
            <a:r>
              <a:rPr lang="es-ES" sz="2000" dirty="0"/>
              <a:t>Desarrollar una versión de la herramienta compatible con las estaciones de trabajo de HUMANA.</a:t>
            </a:r>
          </a:p>
          <a:p>
            <a:pPr marL="459144" indent="-457200">
              <a:buFont typeface="+mj-lt"/>
              <a:buAutoNum type="arabicPeriod"/>
            </a:pPr>
            <a:r>
              <a:rPr lang="es-ES" sz="2000" dirty="0"/>
              <a:t>Integrar en la aplicación un módulo de control de usuarios y sus permisos.</a:t>
            </a:r>
          </a:p>
          <a:p>
            <a:pPr marL="459144" indent="-457200">
              <a:buFont typeface="+mj-lt"/>
              <a:buAutoNum type="arabicPeriod"/>
            </a:pPr>
            <a:r>
              <a:rPr lang="es-ES" sz="2000" dirty="0"/>
              <a:t>Proponer un modo para la operación remota de la herramienta.</a:t>
            </a:r>
            <a:endParaRPr lang="es-GT" sz="2000" dirty="0"/>
          </a:p>
        </p:txBody>
      </p:sp>
      <p:sp>
        <p:nvSpPr>
          <p:cNvPr id="4" name="Marcador de número de diapositiva 3">
            <a:extLst>
              <a:ext uri="{FF2B5EF4-FFF2-40B4-BE49-F238E27FC236}">
                <a16:creationId xmlns:a16="http://schemas.microsoft.com/office/drawing/2014/main" id="{41921C05-0D61-C0F3-9196-F6B7E88B94B1}"/>
              </a:ext>
            </a:extLst>
          </p:cNvPr>
          <p:cNvSpPr>
            <a:spLocks noGrp="1"/>
          </p:cNvSpPr>
          <p:nvPr>
            <p:ph type="sldNum" sz="quarter" idx="4"/>
          </p:nvPr>
        </p:nvSpPr>
        <p:spPr/>
        <p:txBody>
          <a:bodyPr/>
          <a:lstStyle/>
          <a:p>
            <a:fld id="{0D309695-DEC3-40DA-9DF5-330280C9D0E8}" type="slidenum">
              <a:rPr lang="en-US" smtClean="0"/>
              <a:pPr/>
              <a:t>4</a:t>
            </a:fld>
            <a:endParaRPr lang="en-US" dirty="0"/>
          </a:p>
        </p:txBody>
      </p:sp>
    </p:spTree>
    <p:extLst>
      <p:ext uri="{BB962C8B-B14F-4D97-AF65-F5344CB8AC3E}">
        <p14:creationId xmlns:p14="http://schemas.microsoft.com/office/powerpoint/2010/main" val="108297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0436" y="205582"/>
            <a:ext cx="11311128" cy="846442"/>
          </a:xfrm>
        </p:spPr>
        <p:txBody>
          <a:bodyPr anchor="ctr"/>
          <a:lstStyle/>
          <a:p>
            <a:pPr algn="ctr"/>
            <a:r>
              <a:rPr lang="es-GT" dirty="0"/>
              <a:t>INTRODUCCIÓN</a:t>
            </a:r>
          </a:p>
        </p:txBody>
      </p:sp>
      <p:pic>
        <p:nvPicPr>
          <p:cNvPr id="4" name="Imagen 3">
            <a:extLst>
              <a:ext uri="{FF2B5EF4-FFF2-40B4-BE49-F238E27FC236}">
                <a16:creationId xmlns:a16="http://schemas.microsoft.com/office/drawing/2014/main" id="{24D4622B-9F98-A5CE-5BB7-6F97AE799CFC}"/>
              </a:ext>
            </a:extLst>
          </p:cNvPr>
          <p:cNvPicPr>
            <a:picLocks noChangeAspect="1"/>
          </p:cNvPicPr>
          <p:nvPr/>
        </p:nvPicPr>
        <p:blipFill>
          <a:blip r:embed="rId3"/>
          <a:stretch>
            <a:fillRect/>
          </a:stretch>
        </p:blipFill>
        <p:spPr>
          <a:xfrm>
            <a:off x="4062101" y="1113464"/>
            <a:ext cx="2033899" cy="2345072"/>
          </a:xfrm>
          <a:prstGeom prst="rect">
            <a:avLst/>
          </a:prstGeom>
        </p:spPr>
      </p:pic>
      <p:pic>
        <p:nvPicPr>
          <p:cNvPr id="6" name="Imagen 5">
            <a:extLst>
              <a:ext uri="{FF2B5EF4-FFF2-40B4-BE49-F238E27FC236}">
                <a16:creationId xmlns:a16="http://schemas.microsoft.com/office/drawing/2014/main" id="{5A8BD746-7B77-B929-E58C-29DDABB7D3E1}"/>
              </a:ext>
            </a:extLst>
          </p:cNvPr>
          <p:cNvPicPr>
            <a:picLocks noChangeAspect="1"/>
          </p:cNvPicPr>
          <p:nvPr/>
        </p:nvPicPr>
        <p:blipFill>
          <a:blip r:embed="rId4"/>
          <a:stretch>
            <a:fillRect/>
          </a:stretch>
        </p:blipFill>
        <p:spPr>
          <a:xfrm>
            <a:off x="6465690" y="1415658"/>
            <a:ext cx="1692151" cy="2749178"/>
          </a:xfrm>
          <a:prstGeom prst="rect">
            <a:avLst/>
          </a:prstGeom>
        </p:spPr>
      </p:pic>
      <p:pic>
        <p:nvPicPr>
          <p:cNvPr id="8" name="Imagen 7">
            <a:extLst>
              <a:ext uri="{FF2B5EF4-FFF2-40B4-BE49-F238E27FC236}">
                <a16:creationId xmlns:a16="http://schemas.microsoft.com/office/drawing/2014/main" id="{D3638A19-C519-94C1-24DD-9847BBAE1878}"/>
              </a:ext>
            </a:extLst>
          </p:cNvPr>
          <p:cNvPicPr>
            <a:picLocks noChangeAspect="1"/>
          </p:cNvPicPr>
          <p:nvPr/>
        </p:nvPicPr>
        <p:blipFill>
          <a:blip r:embed="rId5"/>
          <a:stretch>
            <a:fillRect/>
          </a:stretch>
        </p:blipFill>
        <p:spPr>
          <a:xfrm>
            <a:off x="3632534" y="3742192"/>
            <a:ext cx="1775291" cy="2379096"/>
          </a:xfrm>
          <a:prstGeom prst="rect">
            <a:avLst/>
          </a:prstGeom>
        </p:spPr>
      </p:pic>
      <p:pic>
        <p:nvPicPr>
          <p:cNvPr id="10" name="Imagen 9">
            <a:extLst>
              <a:ext uri="{FF2B5EF4-FFF2-40B4-BE49-F238E27FC236}">
                <a16:creationId xmlns:a16="http://schemas.microsoft.com/office/drawing/2014/main" id="{A451490D-DD88-AD63-98C8-728FF85AB22C}"/>
              </a:ext>
            </a:extLst>
          </p:cNvPr>
          <p:cNvPicPr>
            <a:picLocks noChangeAspect="1"/>
          </p:cNvPicPr>
          <p:nvPr/>
        </p:nvPicPr>
        <p:blipFill>
          <a:blip r:embed="rId6"/>
          <a:stretch>
            <a:fillRect/>
          </a:stretch>
        </p:blipFill>
        <p:spPr>
          <a:xfrm>
            <a:off x="5735007" y="4397009"/>
            <a:ext cx="3153516" cy="1876993"/>
          </a:xfrm>
          <a:prstGeom prst="rect">
            <a:avLst/>
          </a:prstGeom>
        </p:spPr>
      </p:pic>
      <p:pic>
        <p:nvPicPr>
          <p:cNvPr id="1026" name="Picture 2" descr="Cronología de la respuesta de la OMS a la COVID-19‎">
            <a:extLst>
              <a:ext uri="{FF2B5EF4-FFF2-40B4-BE49-F238E27FC236}">
                <a16:creationId xmlns:a16="http://schemas.microsoft.com/office/drawing/2014/main" id="{6D3F75CB-0E1B-37E9-8398-D0BC8A93D7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3721" y="2116183"/>
            <a:ext cx="2075385" cy="1167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nunciar o volver a la oficina: los empleados prefieren el home office | GQ">
            <a:extLst>
              <a:ext uri="{FF2B5EF4-FFF2-40B4-BE49-F238E27FC236}">
                <a16:creationId xmlns:a16="http://schemas.microsoft.com/office/drawing/2014/main" id="{23C7C072-B7FD-C9E8-3A3B-37B404B56E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0420" y="3678385"/>
            <a:ext cx="2555109" cy="14372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rational efficiency definition">
            <a:extLst>
              <a:ext uri="{FF2B5EF4-FFF2-40B4-BE49-F238E27FC236}">
                <a16:creationId xmlns:a16="http://schemas.microsoft.com/office/drawing/2014/main" id="{CA7EB51C-BE01-9BCC-7429-F76D8EAAEF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198" y="3680626"/>
            <a:ext cx="2590641" cy="127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FAD0917E-DAAE-7551-4004-F5F79AD5DE8B}"/>
              </a:ext>
            </a:extLst>
          </p:cNvPr>
          <p:cNvPicPr>
            <a:picLocks noChangeAspect="1"/>
          </p:cNvPicPr>
          <p:nvPr/>
        </p:nvPicPr>
        <p:blipFill>
          <a:blip r:embed="rId10"/>
          <a:stretch>
            <a:fillRect/>
          </a:stretch>
        </p:blipFill>
        <p:spPr>
          <a:xfrm>
            <a:off x="143456" y="1055790"/>
            <a:ext cx="3733800" cy="2286000"/>
          </a:xfrm>
          <a:prstGeom prst="rect">
            <a:avLst/>
          </a:prstGeom>
        </p:spPr>
      </p:pic>
      <p:sp>
        <p:nvSpPr>
          <p:cNvPr id="3" name="Marcador de número de diapositiva 2">
            <a:extLst>
              <a:ext uri="{FF2B5EF4-FFF2-40B4-BE49-F238E27FC236}">
                <a16:creationId xmlns:a16="http://schemas.microsoft.com/office/drawing/2014/main" id="{D36B1C79-32AA-B847-7E43-0E0721A26825}"/>
              </a:ext>
            </a:extLst>
          </p:cNvPr>
          <p:cNvSpPr>
            <a:spLocks noGrp="1"/>
          </p:cNvSpPr>
          <p:nvPr>
            <p:ph type="sldNum" sz="quarter" idx="12"/>
          </p:nvPr>
        </p:nvSpPr>
        <p:spPr/>
        <p:txBody>
          <a:bodyPr/>
          <a:lstStyle/>
          <a:p>
            <a:fld id="{0D309695-DEC3-40DA-9DF5-330280C9D0E8}" type="slidenum">
              <a:rPr lang="en-US" smtClean="0"/>
              <a:t>5</a:t>
            </a:fld>
            <a:endParaRPr lang="en-US"/>
          </a:p>
        </p:txBody>
      </p:sp>
      <p:sp>
        <p:nvSpPr>
          <p:cNvPr id="12" name="CuadroTexto 11">
            <a:extLst>
              <a:ext uri="{FF2B5EF4-FFF2-40B4-BE49-F238E27FC236}">
                <a16:creationId xmlns:a16="http://schemas.microsoft.com/office/drawing/2014/main" id="{215B11A1-1D52-9E9D-6C90-EA16FBD8339C}"/>
              </a:ext>
            </a:extLst>
          </p:cNvPr>
          <p:cNvSpPr txBox="1"/>
          <p:nvPr/>
        </p:nvSpPr>
        <p:spPr>
          <a:xfrm>
            <a:off x="621105" y="5474957"/>
            <a:ext cx="2352826" cy="923330"/>
          </a:xfrm>
          <a:prstGeom prst="rect">
            <a:avLst/>
          </a:prstGeom>
          <a:noFill/>
        </p:spPr>
        <p:txBody>
          <a:bodyPr wrap="square" rtlCol="0">
            <a:spAutoFit/>
          </a:bodyPr>
          <a:lstStyle/>
          <a:p>
            <a:pPr marL="285750" indent="-285750">
              <a:buFont typeface="Arial" panose="020B0604020202020204" pitchFamily="34" charset="0"/>
              <a:buChar char="•"/>
            </a:pPr>
            <a:r>
              <a:rPr lang="es-GT" dirty="0"/>
              <a:t>Nueva funcionalidad</a:t>
            </a:r>
          </a:p>
          <a:p>
            <a:pPr marL="285750" indent="-285750">
              <a:buFont typeface="Arial" panose="020B0604020202020204" pitchFamily="34" charset="0"/>
              <a:buChar char="•"/>
            </a:pPr>
            <a:r>
              <a:rPr lang="es-GT" dirty="0"/>
              <a:t>Optimizar</a:t>
            </a:r>
          </a:p>
        </p:txBody>
      </p:sp>
      <p:sp>
        <p:nvSpPr>
          <p:cNvPr id="13" name="CuadroTexto 12">
            <a:extLst>
              <a:ext uri="{FF2B5EF4-FFF2-40B4-BE49-F238E27FC236}">
                <a16:creationId xmlns:a16="http://schemas.microsoft.com/office/drawing/2014/main" id="{04B17D73-BA87-D33D-5614-B3DE26CAC335}"/>
              </a:ext>
            </a:extLst>
          </p:cNvPr>
          <p:cNvSpPr txBox="1"/>
          <p:nvPr/>
        </p:nvSpPr>
        <p:spPr>
          <a:xfrm>
            <a:off x="4391564" y="6369895"/>
            <a:ext cx="3153515" cy="369332"/>
          </a:xfrm>
          <a:prstGeom prst="rect">
            <a:avLst/>
          </a:prstGeom>
          <a:noFill/>
        </p:spPr>
        <p:txBody>
          <a:bodyPr wrap="square" rtlCol="0">
            <a:spAutoFit/>
          </a:bodyPr>
          <a:lstStyle/>
          <a:p>
            <a:pPr marL="285750" indent="-285750">
              <a:buFont typeface="Arial" panose="020B0604020202020204" pitchFamily="34" charset="0"/>
              <a:buChar char="•"/>
            </a:pPr>
            <a:r>
              <a:rPr lang="es-GT" dirty="0"/>
              <a:t>Administración/Usuarios</a:t>
            </a:r>
          </a:p>
        </p:txBody>
      </p:sp>
      <p:sp>
        <p:nvSpPr>
          <p:cNvPr id="14" name="CuadroTexto 13">
            <a:extLst>
              <a:ext uri="{FF2B5EF4-FFF2-40B4-BE49-F238E27FC236}">
                <a16:creationId xmlns:a16="http://schemas.microsoft.com/office/drawing/2014/main" id="{F58FF1DA-972C-4CAA-CC03-FFE556A76BAE}"/>
              </a:ext>
            </a:extLst>
          </p:cNvPr>
          <p:cNvSpPr txBox="1"/>
          <p:nvPr/>
        </p:nvSpPr>
        <p:spPr>
          <a:xfrm>
            <a:off x="9636891" y="5540616"/>
            <a:ext cx="2555109" cy="369332"/>
          </a:xfrm>
          <a:prstGeom prst="rect">
            <a:avLst/>
          </a:prstGeom>
          <a:noFill/>
        </p:spPr>
        <p:txBody>
          <a:bodyPr wrap="square" rtlCol="0">
            <a:spAutoFit/>
          </a:bodyPr>
          <a:lstStyle/>
          <a:p>
            <a:pPr marL="285750" indent="-285750">
              <a:buFont typeface="Arial" panose="020B0604020202020204" pitchFamily="34" charset="0"/>
              <a:buChar char="•"/>
            </a:pPr>
            <a:r>
              <a:rPr lang="es-GT" dirty="0"/>
              <a:t>Uso remoto</a:t>
            </a:r>
          </a:p>
        </p:txBody>
      </p:sp>
    </p:spTree>
    <p:extLst>
      <p:ext uri="{BB962C8B-B14F-4D97-AF65-F5344CB8AC3E}">
        <p14:creationId xmlns:p14="http://schemas.microsoft.com/office/powerpoint/2010/main" val="113397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p:txBody>
          <a:bodyPr anchor="ctr"/>
          <a:lstStyle/>
          <a:p>
            <a:pPr algn="ctr"/>
            <a:r>
              <a:rPr lang="es-GT" dirty="0"/>
              <a:t>DISEÑO EXPERIMENTAL</a:t>
            </a:r>
            <a:br>
              <a:rPr lang="es-GT" dirty="0"/>
            </a:br>
            <a:r>
              <a:rPr lang="es-GT" dirty="0"/>
              <a:t>Y</a:t>
            </a:r>
            <a:br>
              <a:rPr lang="es-GT" dirty="0"/>
            </a:br>
            <a:r>
              <a:rPr lang="es-GT" dirty="0"/>
              <a:t>RESULTADOS</a:t>
            </a:r>
          </a:p>
        </p:txBody>
      </p:sp>
      <p:sp>
        <p:nvSpPr>
          <p:cNvPr id="3" name="Marcador de número de diapositiva 2">
            <a:extLst>
              <a:ext uri="{FF2B5EF4-FFF2-40B4-BE49-F238E27FC236}">
                <a16:creationId xmlns:a16="http://schemas.microsoft.com/office/drawing/2014/main" id="{1193D89B-1369-BFBE-10ED-06EB6FFD7E9A}"/>
              </a:ext>
            </a:extLst>
          </p:cNvPr>
          <p:cNvSpPr>
            <a:spLocks noGrp="1"/>
          </p:cNvSpPr>
          <p:nvPr>
            <p:ph type="sldNum" sz="quarter" idx="12"/>
          </p:nvPr>
        </p:nvSpPr>
        <p:spPr/>
        <p:txBody>
          <a:bodyPr/>
          <a:lstStyle/>
          <a:p>
            <a:fld id="{0D309695-DEC3-40DA-9DF5-330280C9D0E8}" type="slidenum">
              <a:rPr lang="en-US" smtClean="0"/>
              <a:t>6</a:t>
            </a:fld>
            <a:endParaRPr lang="en-US"/>
          </a:p>
        </p:txBody>
      </p:sp>
    </p:spTree>
    <p:extLst>
      <p:ext uri="{BB962C8B-B14F-4D97-AF65-F5344CB8AC3E}">
        <p14:creationId xmlns:p14="http://schemas.microsoft.com/office/powerpoint/2010/main" val="3885099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p:txBody>
          <a:bodyPr anchor="ctr"/>
          <a:lstStyle/>
          <a:p>
            <a:pPr algn="ctr"/>
            <a:r>
              <a:rPr lang="es-GT" dirty="0"/>
              <a:t>1.	REUNIONES</a:t>
            </a:r>
            <a:br>
              <a:rPr lang="es-GT" dirty="0"/>
            </a:br>
            <a:br>
              <a:rPr lang="es-GT" dirty="0"/>
            </a:br>
            <a:r>
              <a:rPr lang="es-GT" dirty="0"/>
              <a:t>2.	PROPUESTAS</a:t>
            </a:r>
            <a:br>
              <a:rPr lang="es-GT" dirty="0"/>
            </a:br>
            <a:br>
              <a:rPr lang="es-GT" dirty="0"/>
            </a:br>
            <a:r>
              <a:rPr lang="es-GT" dirty="0"/>
              <a:t>3.	PROTOTIPOS</a:t>
            </a:r>
          </a:p>
        </p:txBody>
      </p:sp>
      <p:pic>
        <p:nvPicPr>
          <p:cNvPr id="1026" name="Picture 2" descr="ZOOM Cloud Meetings en App Store">
            <a:extLst>
              <a:ext uri="{FF2B5EF4-FFF2-40B4-BE49-F238E27FC236}">
                <a16:creationId xmlns:a16="http://schemas.microsoft.com/office/drawing/2014/main" id="{2AD92780-2B1C-0EEF-EC5C-7F97826D8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731" y="656492"/>
            <a:ext cx="2893991" cy="15193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deas demasiado grandes | FOROALFA">
            <a:extLst>
              <a:ext uri="{FF2B5EF4-FFF2-40B4-BE49-F238E27FC236}">
                <a16:creationId xmlns:a16="http://schemas.microsoft.com/office/drawing/2014/main" id="{8F3E7189-C522-AEDC-751A-464C0E3AE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983" y="1662160"/>
            <a:ext cx="3012831" cy="30128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totype">
            <a:extLst>
              <a:ext uri="{FF2B5EF4-FFF2-40B4-BE49-F238E27FC236}">
                <a16:creationId xmlns:a16="http://schemas.microsoft.com/office/drawing/2014/main" id="{BEB71ECE-7889-8FDD-CB2B-C3938F56E9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681" y="3798276"/>
            <a:ext cx="4273477" cy="267092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5C33E864-C90C-AE2C-C43C-61DE9958C1B5}"/>
              </a:ext>
            </a:extLst>
          </p:cNvPr>
          <p:cNvSpPr>
            <a:spLocks noGrp="1"/>
          </p:cNvSpPr>
          <p:nvPr>
            <p:ph type="sldNum" sz="quarter" idx="12"/>
          </p:nvPr>
        </p:nvSpPr>
        <p:spPr/>
        <p:txBody>
          <a:bodyPr/>
          <a:lstStyle/>
          <a:p>
            <a:fld id="{0D309695-DEC3-40DA-9DF5-330280C9D0E8}" type="slidenum">
              <a:rPr lang="en-US" smtClean="0"/>
              <a:t>7</a:t>
            </a:fld>
            <a:endParaRPr lang="en-US"/>
          </a:p>
        </p:txBody>
      </p:sp>
    </p:spTree>
    <p:extLst>
      <p:ext uri="{BB962C8B-B14F-4D97-AF65-F5344CB8AC3E}">
        <p14:creationId xmlns:p14="http://schemas.microsoft.com/office/powerpoint/2010/main" val="253057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5008" y="211126"/>
            <a:ext cx="11301984" cy="950987"/>
          </a:xfrm>
        </p:spPr>
        <p:txBody>
          <a:bodyPr anchor="ctr"/>
          <a:lstStyle/>
          <a:p>
            <a:pPr algn="ctr"/>
            <a:r>
              <a:rPr lang="es-GT" dirty="0"/>
              <a:t>PRIMER PROPUESTA</a:t>
            </a:r>
          </a:p>
        </p:txBody>
      </p:sp>
      <p:pic>
        <p:nvPicPr>
          <p:cNvPr id="5" name="Imagen 4" descr="Diagrama&#10;&#10;Descripción generada automáticamente">
            <a:extLst>
              <a:ext uri="{FF2B5EF4-FFF2-40B4-BE49-F238E27FC236}">
                <a16:creationId xmlns:a16="http://schemas.microsoft.com/office/drawing/2014/main" id="{6739CB35-F6F0-B47C-1375-A74FD4155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46" y="1179366"/>
            <a:ext cx="8458079" cy="5006576"/>
          </a:xfrm>
          <a:prstGeom prst="rect">
            <a:avLst/>
          </a:prstGeom>
        </p:spPr>
      </p:pic>
      <p:sp>
        <p:nvSpPr>
          <p:cNvPr id="3" name="Marcador de número de diapositiva 2">
            <a:extLst>
              <a:ext uri="{FF2B5EF4-FFF2-40B4-BE49-F238E27FC236}">
                <a16:creationId xmlns:a16="http://schemas.microsoft.com/office/drawing/2014/main" id="{22189E37-7DAA-6096-B1E5-19675B2A8E3E}"/>
              </a:ext>
            </a:extLst>
          </p:cNvPr>
          <p:cNvSpPr>
            <a:spLocks noGrp="1"/>
          </p:cNvSpPr>
          <p:nvPr>
            <p:ph type="sldNum" sz="quarter" idx="4"/>
          </p:nvPr>
        </p:nvSpPr>
        <p:spPr/>
        <p:txBody>
          <a:bodyPr/>
          <a:lstStyle/>
          <a:p>
            <a:fld id="{0D309695-DEC3-40DA-9DF5-330280C9D0E8}" type="slidenum">
              <a:rPr lang="en-US" smtClean="0"/>
              <a:pPr/>
              <a:t>8</a:t>
            </a:fld>
            <a:endParaRPr lang="en-US" dirty="0"/>
          </a:p>
        </p:txBody>
      </p:sp>
      <p:sp>
        <p:nvSpPr>
          <p:cNvPr id="4" name="CuadroTexto 3">
            <a:extLst>
              <a:ext uri="{FF2B5EF4-FFF2-40B4-BE49-F238E27FC236}">
                <a16:creationId xmlns:a16="http://schemas.microsoft.com/office/drawing/2014/main" id="{1FD34FA9-BA04-7340-487B-8D9A4E41AF9A}"/>
              </a:ext>
            </a:extLst>
          </p:cNvPr>
          <p:cNvSpPr txBox="1"/>
          <p:nvPr/>
        </p:nvSpPr>
        <p:spPr>
          <a:xfrm>
            <a:off x="9394166" y="1268083"/>
            <a:ext cx="2352826" cy="1200329"/>
          </a:xfrm>
          <a:prstGeom prst="rect">
            <a:avLst/>
          </a:prstGeom>
          <a:noFill/>
        </p:spPr>
        <p:txBody>
          <a:bodyPr wrap="square" rtlCol="0">
            <a:spAutoFit/>
          </a:bodyPr>
          <a:lstStyle/>
          <a:p>
            <a:pPr marL="285750" indent="-285750">
              <a:buFont typeface="Arial" panose="020B0604020202020204" pitchFamily="34" charset="0"/>
              <a:buChar char="•"/>
            </a:pPr>
            <a:r>
              <a:rPr lang="es-GT" dirty="0"/>
              <a:t>Automatizar</a:t>
            </a:r>
          </a:p>
          <a:p>
            <a:pPr marL="285750" indent="-285750">
              <a:buFont typeface="Arial" panose="020B0604020202020204" pitchFamily="34" charset="0"/>
              <a:buChar char="•"/>
            </a:pPr>
            <a:r>
              <a:rPr lang="es-GT" dirty="0"/>
              <a:t>Centralizar la información</a:t>
            </a:r>
          </a:p>
          <a:p>
            <a:pPr marL="285750" indent="-285750">
              <a:buFont typeface="Arial" panose="020B0604020202020204" pitchFamily="34" charset="0"/>
              <a:buChar char="•"/>
            </a:pPr>
            <a:r>
              <a:rPr lang="es-GT" dirty="0"/>
              <a:t>Uso remoto</a:t>
            </a:r>
          </a:p>
        </p:txBody>
      </p:sp>
      <p:pic>
        <p:nvPicPr>
          <p:cNvPr id="1026" name="Picture 2" descr="Incorrect icon PNG and SVG Vector Free Download">
            <a:extLst>
              <a:ext uri="{FF2B5EF4-FFF2-40B4-BE49-F238E27FC236}">
                <a16:creationId xmlns:a16="http://schemas.microsoft.com/office/drawing/2014/main" id="{A1F09A84-B582-74CF-D209-CA145CA0C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9016" y="3244362"/>
            <a:ext cx="2143125"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28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88AF-B41F-5F35-142F-7DD1986E7937}"/>
              </a:ext>
            </a:extLst>
          </p:cNvPr>
          <p:cNvSpPr>
            <a:spLocks noGrp="1"/>
          </p:cNvSpPr>
          <p:nvPr>
            <p:ph type="title"/>
          </p:nvPr>
        </p:nvSpPr>
        <p:spPr>
          <a:xfrm>
            <a:off x="445008" y="320991"/>
            <a:ext cx="11301984" cy="950987"/>
          </a:xfrm>
        </p:spPr>
        <p:txBody>
          <a:bodyPr anchor="ctr"/>
          <a:lstStyle/>
          <a:p>
            <a:pPr algn="ctr"/>
            <a:r>
              <a:rPr lang="es-GT" dirty="0"/>
              <a:t>SEGUNDA PROPUESTA</a:t>
            </a:r>
          </a:p>
        </p:txBody>
      </p:sp>
      <p:pic>
        <p:nvPicPr>
          <p:cNvPr id="2050" name="Picture 2" descr="How To Get a List of Specified Users and Their Group Membership From Active  Directory">
            <a:extLst>
              <a:ext uri="{FF2B5EF4-FFF2-40B4-BE49-F238E27FC236}">
                <a16:creationId xmlns:a16="http://schemas.microsoft.com/office/drawing/2014/main" id="{1B5FCA7D-63EE-39F4-ACD2-F5FF38730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774" y="1538616"/>
            <a:ext cx="47625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7 Tips for a Good ER Diagram Layout | Vertabelo Database Modeler">
            <a:extLst>
              <a:ext uri="{FF2B5EF4-FFF2-40B4-BE49-F238E27FC236}">
                <a16:creationId xmlns:a16="http://schemas.microsoft.com/office/drawing/2014/main" id="{12108AE2-0E70-DBFD-C3F5-ED65128BA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7" y="1538616"/>
            <a:ext cx="5606823" cy="435873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695687FB-2F12-D5A2-D216-7630FD6404C2}"/>
              </a:ext>
            </a:extLst>
          </p:cNvPr>
          <p:cNvSpPr>
            <a:spLocks noGrp="1"/>
          </p:cNvSpPr>
          <p:nvPr>
            <p:ph type="sldNum" sz="quarter" idx="4"/>
          </p:nvPr>
        </p:nvSpPr>
        <p:spPr/>
        <p:txBody>
          <a:bodyPr/>
          <a:lstStyle/>
          <a:p>
            <a:fld id="{0D309695-DEC3-40DA-9DF5-330280C9D0E8}" type="slidenum">
              <a:rPr lang="en-US" smtClean="0"/>
              <a:pPr/>
              <a:t>9</a:t>
            </a:fld>
            <a:endParaRPr lang="en-US" dirty="0"/>
          </a:p>
        </p:txBody>
      </p:sp>
      <p:sp>
        <p:nvSpPr>
          <p:cNvPr id="6" name="CuadroTexto 5">
            <a:extLst>
              <a:ext uri="{FF2B5EF4-FFF2-40B4-BE49-F238E27FC236}">
                <a16:creationId xmlns:a16="http://schemas.microsoft.com/office/drawing/2014/main" id="{2599E27D-B17C-8B60-2CE0-D14F304F7863}"/>
              </a:ext>
            </a:extLst>
          </p:cNvPr>
          <p:cNvSpPr txBox="1"/>
          <p:nvPr/>
        </p:nvSpPr>
        <p:spPr>
          <a:xfrm>
            <a:off x="7256973" y="4433789"/>
            <a:ext cx="4805633" cy="1477328"/>
          </a:xfrm>
          <a:prstGeom prst="rect">
            <a:avLst/>
          </a:prstGeom>
          <a:noFill/>
        </p:spPr>
        <p:txBody>
          <a:bodyPr wrap="square" rtlCol="0">
            <a:spAutoFit/>
          </a:bodyPr>
          <a:lstStyle/>
          <a:p>
            <a:pPr marL="285750" indent="-285750">
              <a:buFont typeface="Arial" panose="020B0604020202020204" pitchFamily="34" charset="0"/>
              <a:buChar char="•"/>
            </a:pPr>
            <a:r>
              <a:rPr lang="es-GT" dirty="0"/>
              <a:t>Nueva funcionalidad</a:t>
            </a:r>
          </a:p>
          <a:p>
            <a:pPr marL="285750" indent="-285750">
              <a:buFont typeface="Arial" panose="020B0604020202020204" pitchFamily="34" charset="0"/>
              <a:buChar char="•"/>
            </a:pPr>
            <a:r>
              <a:rPr lang="es-GT" dirty="0"/>
              <a:t>Usuarios</a:t>
            </a:r>
          </a:p>
          <a:p>
            <a:pPr marL="285750" indent="-285750">
              <a:buFont typeface="Arial" panose="020B0604020202020204" pitchFamily="34" charset="0"/>
              <a:buChar char="•"/>
            </a:pPr>
            <a:r>
              <a:rPr lang="es-GT" dirty="0"/>
              <a:t>Centralizar la información</a:t>
            </a:r>
          </a:p>
          <a:p>
            <a:pPr marL="285750" indent="-285750">
              <a:buFont typeface="Arial" panose="020B0604020202020204" pitchFamily="34" charset="0"/>
              <a:buChar char="•"/>
            </a:pPr>
            <a:r>
              <a:rPr lang="es-GT" i="1" dirty="0" err="1"/>
              <a:t>Merge</a:t>
            </a:r>
            <a:endParaRPr lang="es-GT" i="1" dirty="0"/>
          </a:p>
          <a:p>
            <a:pPr marL="285750" indent="-285750">
              <a:buFont typeface="Arial" panose="020B0604020202020204" pitchFamily="34" charset="0"/>
              <a:buChar char="•"/>
            </a:pPr>
            <a:r>
              <a:rPr lang="es-GT" i="1" dirty="0"/>
              <a:t>Uso remoto</a:t>
            </a:r>
          </a:p>
        </p:txBody>
      </p:sp>
    </p:spTree>
    <p:extLst>
      <p:ext uri="{BB962C8B-B14F-4D97-AF65-F5344CB8AC3E}">
        <p14:creationId xmlns:p14="http://schemas.microsoft.com/office/powerpoint/2010/main" val="3573821361"/>
      </p:ext>
    </p:extLst>
  </p:cSld>
  <p:clrMapOvr>
    <a:masterClrMapping/>
  </p:clrMapOvr>
</p:sld>
</file>

<file path=ppt/theme/theme1.xml><?xml version="1.0" encoding="utf-8"?>
<a:theme xmlns:a="http://schemas.openxmlformats.org/drawingml/2006/main" name="ThinLineVTI">
  <a:themeElements>
    <a:clrScheme name="AnalogousFromDarkSeedLeftStep">
      <a:dk1>
        <a:srgbClr val="000000"/>
      </a:dk1>
      <a:lt1>
        <a:srgbClr val="FFFFFF"/>
      </a:lt1>
      <a:dk2>
        <a:srgbClr val="1A252F"/>
      </a:dk2>
      <a:lt2>
        <a:srgbClr val="F0F3F3"/>
      </a:lt2>
      <a:accent1>
        <a:srgbClr val="E72A29"/>
      </a:accent1>
      <a:accent2>
        <a:srgbClr val="D51765"/>
      </a:accent2>
      <a:accent3>
        <a:srgbClr val="E729C6"/>
      </a:accent3>
      <a:accent4>
        <a:srgbClr val="A717D5"/>
      </a:accent4>
      <a:accent5>
        <a:srgbClr val="6A29E7"/>
      </a:accent5>
      <a:accent6>
        <a:srgbClr val="2C39D9"/>
      </a:accent6>
      <a:hlink>
        <a:srgbClr val="803FBF"/>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TM03457515[[fn=Vista]]</Template>
  <TotalTime>2580</TotalTime>
  <Words>1543</Words>
  <Application>Microsoft Office PowerPoint</Application>
  <PresentationFormat>Panorámica</PresentationFormat>
  <Paragraphs>188</Paragraphs>
  <Slides>32</Slides>
  <Notes>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Arial</vt:lpstr>
      <vt:lpstr>Calibri</vt:lpstr>
      <vt:lpstr>Calibri Light</vt:lpstr>
      <vt:lpstr>Sagona Book</vt:lpstr>
      <vt:lpstr>Univers</vt:lpstr>
      <vt:lpstr>Wingdings</vt:lpstr>
      <vt:lpstr>ThinLineVTI</vt:lpstr>
      <vt:lpstr>Herramienta de Software con una Base de Datos Integrada para el Estudio de la Epilepsia  - Fase II -</vt:lpstr>
      <vt:lpstr>RESUMEN</vt:lpstr>
      <vt:lpstr>OBJETIVO GENERAL</vt:lpstr>
      <vt:lpstr>OBJETIVOS ESPECÍFICOS</vt:lpstr>
      <vt:lpstr>INTRODUCCIÓN</vt:lpstr>
      <vt:lpstr>DISEÑO EXPERIMENTAL Y RESULTADOS</vt:lpstr>
      <vt:lpstr>1. REUNIONES  2. PROPUESTAS  3. PROTOTIPOS</vt:lpstr>
      <vt:lpstr>PRIMER PROPUESTA</vt:lpstr>
      <vt:lpstr>SEGUNDA PROPUESTA</vt:lpstr>
      <vt:lpstr>PRIMER PROTOTIPO</vt:lpstr>
      <vt:lpstr>SEGUNDO PROTOTIPO</vt:lpstr>
      <vt:lpstr>TERCER PROTOTIPO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MODOS DE IMPLEMENTACIÓN</vt:lpstr>
      <vt:lpstr>CONCLUSIONES</vt:lpstr>
      <vt:lpstr>1. Se expandió el modelo relacional existente de la fase I para poder almacenar características, clasificadores, anotaciones de las señales EEG, datos confidenciales, configuración para funcionalidad “Recuperar contraseña” y accesos de los usuarios.  2. Se implementó un inicio de sesión gráfico el cual permite ingresar a la aplicación con distintos usuarios.  3. Se implementó un modulo de administración de usuarios el cual permite crear, editar, eliminar, bloquear y desbloquear usuarios. </vt:lpstr>
      <vt:lpstr>4. Se definió una lista de permisos esenciales que permite al administrador de usuarios definir usuarios personalizados e identificarlos de forma personalizada.  5. Se eliminó la necesidad de ingresar credenciales de la base de datos en un archivo .csv para el inicio de sesión por motivos prácticos y de seguridad.  6. Se crearon scripts que permiten fácilmente la creación de la base de datos, el modelo relacional y los usuarios esenciales.  7. Se agregaron validaciones y programación defensiva para evitar errores en caso de ingresar datos no válidos o por falta de ingreso de datos obligatorios en el módulo de administración de usuarios. </vt:lpstr>
      <vt:lpstr>8. Se optimizaron consultas que causaban lentitud a la hora de navegar entre pantalla en la aplicación.  9. Se generó un instalador de la aplicación para Windows que permite ejecutar la aplicación sin tener Matlab instalado ni una licencia.  10. Se propusieron distintas opciones para el uso de la aplicación de forma remota.</vt:lpstr>
      <vt:lpstr>RECOMENDACIONES</vt:lpstr>
      <vt:lpstr>1. Eliminar el guardado del archivo edf en la base de datos en la tabla humana.pruebas ya que esto toma mucho tiempo y esta limitado por el tamaño del archivo edf ya que MySQL únicamente permite almacenar archivos de hasta 1 Gb de tamaño por packet. Además en la aplicación hay varios lugares donde se lee esa tabla por lo que causa que el flujo de navegación en la aplicación sea lento.  2. El guardado de las señales EEG en la tabla humana.pruebas_datos toma mucho tiempo por lo que es necesario buscar formas de optimizar el proceso. Por ejemplo para almacenar una señal de 3 horas, 33 canales a 200Hz y 2,183,200 registros la aplicación se tarda aproximadamente 5 horas y media. </vt:lpstr>
      <vt:lpstr>3. Evaluar si puede llegar a ser útil definir tiempo de caducidad para las contraseñas de los usuarios y forzar a que se actualice. Esto involucraría la creación de un flujo nuevo en la aplicación para forzar el cambio de contraseña.  4. Crear un instalador automatizado que permita instalar la herramienta fácilmente (Instalación de la base de datos, creación del modelo en la base de datos, instalación del driver ODBC de MySQL y configuración de la conexión a la base de datos en Windows). Actualmente el instalador generado utilizando Matlab Compiler únicamente instala la aplicación y el Matlab Runtime. Seria ideal crear un instalador que instale y configure la base de datos y el conector ODBC, cree el modelo en la base de datos, haga las configuraciones correspondiente e instale la aplicación y el Matlab Runtime.</vt:lpstr>
      <vt:lpstr>5. Utilizar una base de datos en la nube para evitar que la información se pierda por alguna falla en las computadoras de HUMANA. Esto también permitiría tener la aplicación instalada en varias computadoras y que todas tengan y compartan la misma información</vt:lpstr>
      <vt:lpstr>DUDAS</vt:lpstr>
      <vt:lpstr>REFERENCIAS BIBLIOGRÁFICAS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Herramienta de Software con una Base de Datos Integrada para el Estudio de la Epilepsia  - Fase II -</dc:title>
  <dc:creator>MANRIQUE SAENZ, JORGE DIEGO</dc:creator>
  <cp:lastModifiedBy>MANRIQUE SAENZ, JORGE DIEGO</cp:lastModifiedBy>
  <cp:revision>33</cp:revision>
  <dcterms:created xsi:type="dcterms:W3CDTF">2022-06-04T15:26:09Z</dcterms:created>
  <dcterms:modified xsi:type="dcterms:W3CDTF">2022-06-21T23:36:54Z</dcterms:modified>
</cp:coreProperties>
</file>